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755" r:id="rId4"/>
  </p:sldMasterIdLst>
  <p:notesMasterIdLst>
    <p:notesMasterId r:id="rId6"/>
  </p:notesMasterIdLst>
  <p:handoutMasterIdLst>
    <p:handoutMasterId r:id="rId7"/>
  </p:handoutMasterIdLst>
  <p:sldIdLst>
    <p:sldId id="327" r:id="rId5"/>
  </p:sldIdLst>
  <p:sldSz cx="30279975" cy="42808525"/>
  <p:notesSz cx="6794500" cy="9906000"/>
  <p:embeddedFontLst>
    <p:embeddedFont>
      <p:font typeface="Aharoni" panose="02010803020104030203" pitchFamily="2" charset="-79"/>
      <p:bold r:id="rId8"/>
    </p:embeddedFont>
    <p:embeddedFont>
      <p:font typeface="Batang" panose="02030600000101010101" pitchFamily="18" charset="-127"/>
      <p:regular r:id="rId9"/>
    </p:embeddedFont>
    <p:embeddedFont>
      <p:font typeface="Arial Narrow" panose="020B0606020202030204" pitchFamily="34" charset="0"/>
      <p:regular r:id="rId10"/>
      <p:bold r:id="rId11"/>
      <p:italic r:id="rId12"/>
      <p:boldItalic r:id="rId13"/>
    </p:embeddedFont>
    <p:embeddedFont>
      <p:font typeface="Calibri" panose="020F0502020204030204" pitchFamily="34" charset="0"/>
      <p:regular r:id="rId14"/>
      <p:bold r:id="rId15"/>
      <p:italic r:id="rId16"/>
      <p:boldItalic r:id="rId17"/>
    </p:embeddedFont>
    <p:embeddedFont>
      <p:font typeface="Segoe UI" panose="020B0502040204020203" pitchFamily="34" charset="0"/>
      <p:regular r:id="rId18"/>
      <p:bold r:id="rId19"/>
      <p:italic r:id="rId20"/>
      <p:boldItalic r:id="rId21"/>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guide id="3" orient="horz" pos="1620">
          <p15:clr>
            <a:srgbClr val="A4A3A4"/>
          </p15:clr>
        </p15:guide>
        <p15:guide id="4" orient="horz" pos="18144">
          <p15:clr>
            <a:srgbClr val="A4A3A4"/>
          </p15:clr>
        </p15:guide>
        <p15:guide id="5" orient="horz" pos="13608">
          <p15:clr>
            <a:srgbClr val="A4A3A4"/>
          </p15:clr>
        </p15:guide>
        <p15:guide id="6" pos="9072">
          <p15:clr>
            <a:srgbClr val="A4A3A4"/>
          </p15:clr>
        </p15:guide>
        <p15:guide id="7" orient="horz" pos="2140">
          <p15:clr>
            <a:srgbClr val="A4A3A4"/>
          </p15:clr>
        </p15:guide>
        <p15:guide id="8" orient="horz" pos="1605">
          <p15:clr>
            <a:srgbClr val="A4A3A4"/>
          </p15:clr>
        </p15:guide>
        <p15:guide id="9" orient="horz" pos="17977">
          <p15:clr>
            <a:srgbClr val="A4A3A4"/>
          </p15:clr>
        </p15:guide>
        <p15:guide id="10" orient="horz" pos="13483">
          <p15:clr>
            <a:srgbClr val="A4A3A4"/>
          </p15:clr>
        </p15:guide>
        <p15:guide id="11" pos="3028">
          <p15:clr>
            <a:srgbClr val="A4A3A4"/>
          </p15:clr>
        </p15:guide>
        <p15:guide id="12" pos="9537">
          <p15:clr>
            <a:srgbClr val="A4A3A4"/>
          </p15:clr>
        </p15:guide>
      </p15:sldGuideLst>
    </p:ext>
    <p:ext uri="{2D200454-40CA-4A62-9FC3-DE9A4176ACB9}">
      <p15:notesGuideLst xmlns:p15="http://schemas.microsoft.com/office/powerpoint/2012/main" xmlns="">
        <p15:guide id="1" orient="horz" pos="2141">
          <p15:clr>
            <a:srgbClr val="A4A3A4"/>
          </p15:clr>
        </p15:guide>
        <p15:guide id="2" pos="3126">
          <p15:clr>
            <a:srgbClr val="A4A3A4"/>
          </p15:clr>
        </p15:guide>
        <p15:guide id="3" orient="horz" pos="3120">
          <p15:clr>
            <a:srgbClr val="A4A3A4"/>
          </p15:clr>
        </p15:guide>
        <p15:guide id="4" pos="214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anu Catrinel" initials="TC"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AA0B1"/>
    <a:srgbClr val="9ECDD6"/>
    <a:srgbClr val="B8DBE2"/>
    <a:srgbClr val="008080"/>
    <a:srgbClr val="FF9900"/>
    <a:srgbClr val="92D050"/>
    <a:srgbClr val="D76213"/>
    <a:srgbClr val="FF5050"/>
    <a:srgbClr val="007DC3"/>
    <a:srgbClr val="5C81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108" autoAdjust="0"/>
    <p:restoredTop sz="78488" autoAdjust="0"/>
  </p:normalViewPr>
  <p:slideViewPr>
    <p:cSldViewPr snapToGrid="0">
      <p:cViewPr>
        <p:scale>
          <a:sx n="33" d="100"/>
          <a:sy n="33" d="100"/>
        </p:scale>
        <p:origin x="558" y="-72"/>
      </p:cViewPr>
      <p:guideLst>
        <p:guide orient="horz" pos="2160"/>
        <p:guide orient="horz" pos="1620"/>
        <p:guide orient="horz" pos="18144"/>
        <p:guide orient="horz" pos="13608"/>
        <p:guide orient="horz" pos="2140"/>
        <p:guide orient="horz" pos="1605"/>
        <p:guide orient="horz" pos="17977"/>
        <p:guide orient="horz" pos="13483"/>
        <p:guide pos="2880"/>
        <p:guide pos="9072"/>
        <p:guide pos="3028"/>
        <p:guide pos="9537"/>
      </p:guideLst>
    </p:cSldViewPr>
  </p:slideViewPr>
  <p:notesTextViewPr>
    <p:cViewPr>
      <p:scale>
        <a:sx n="100" d="100"/>
        <a:sy n="100" d="100"/>
      </p:scale>
      <p:origin x="0" y="0"/>
    </p:cViewPr>
  </p:notesTextViewPr>
  <p:sorterViewPr>
    <p:cViewPr>
      <p:scale>
        <a:sx n="100" d="100"/>
        <a:sy n="100" d="100"/>
      </p:scale>
      <p:origin x="0" y="-1253"/>
    </p:cViewPr>
  </p:sorterViewPr>
  <p:notesViewPr>
    <p:cSldViewPr snapToGrid="0">
      <p:cViewPr varScale="1">
        <p:scale>
          <a:sx n="77" d="100"/>
          <a:sy n="77" d="100"/>
        </p:scale>
        <p:origin x="-1248" y="-108"/>
      </p:cViewPr>
      <p:guideLst>
        <p:guide orient="horz" pos="2141"/>
        <p:guide orient="horz" pos="3120"/>
        <p:guide pos="3126"/>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font" Target="fonts/font14.fntdata"/><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font" Target="fonts/font10.fntdata"/><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font" Target="fonts/font8.fntdata"/><Relationship Id="rId23" Type="http://schemas.openxmlformats.org/officeDocument/2006/relationships/presProps" Target="presProps.xml"/><Relationship Id="rId10" Type="http://schemas.openxmlformats.org/officeDocument/2006/relationships/font" Target="fonts/font3.fntdata"/><Relationship Id="rId19"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6894" y="9422500"/>
            <a:ext cx="184756"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58" tIns="45678" rIns="91358" bIns="45678">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a:latin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8397" y="4735543"/>
            <a:ext cx="4976620" cy="259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88" tIns="45089" rIns="91788" bIns="45089" numCol="1" anchor="t" anchorCtr="0" compatLnSpc="1">
            <a:prstTxWarp prst="textNoShape">
              <a:avLst/>
            </a:prstTxWarp>
            <a:spAutoFit/>
          </a:bodyPr>
          <a:lstStyle/>
          <a:p>
            <a:pPr lvl="0"/>
            <a:endParaRPr lang="en-GB" noProof="0"/>
          </a:p>
        </p:txBody>
      </p:sp>
      <p:sp>
        <p:nvSpPr>
          <p:cNvPr id="16387" name="Rectangle 3"/>
          <p:cNvSpPr>
            <a:spLocks noGrp="1" noRot="1" noChangeAspect="1" noChangeArrowheads="1" noTextEdit="1"/>
          </p:cNvSpPr>
          <p:nvPr>
            <p:ph type="sldImg" idx="2"/>
          </p:nvPr>
        </p:nvSpPr>
        <p:spPr bwMode="auto">
          <a:xfrm>
            <a:off x="2092325" y="754063"/>
            <a:ext cx="2609850" cy="369252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 name="Text Box 11"/>
          <p:cNvSpPr txBox="1">
            <a:spLocks noChangeArrowheads="1"/>
          </p:cNvSpPr>
          <p:nvPr/>
        </p:nvSpPr>
        <p:spPr bwMode="auto">
          <a:xfrm>
            <a:off x="0" y="9295262"/>
            <a:ext cx="6794500"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58" tIns="45678" rIns="91358" bIns="45678">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700" dirty="0">
                <a:solidFill>
                  <a:srgbClr val="000000"/>
                </a:solidFill>
                <a:latin typeface="Arial" charset="0"/>
                <a:ea typeface="Times New Roman" pitchFamily="18" charset="0"/>
                <a:cs typeface="Arial" charset="0"/>
              </a:rPr>
              <a:t>Copyright © 2017 - </a:t>
            </a:r>
            <a:r>
              <a:rPr lang="en-GB" sz="700" dirty="0" err="1">
                <a:solidFill>
                  <a:srgbClr val="000000"/>
                </a:solidFill>
                <a:latin typeface="Arial" charset="0"/>
                <a:ea typeface="Times New Roman" pitchFamily="18" charset="0"/>
                <a:cs typeface="Arial" charset="0"/>
              </a:rPr>
              <a:t>SCK•CEN</a:t>
            </a:r>
            <a:r>
              <a:rPr lang="en-GB" sz="700" dirty="0">
                <a:solidFill>
                  <a:srgbClr val="000000"/>
                </a:solidFill>
                <a:latin typeface="Arial" charset="0"/>
                <a:ea typeface="Times New Roman" pitchFamily="18" charset="0"/>
                <a:cs typeface="Arial" charset="0"/>
              </a:rPr>
              <a:t> - </a:t>
            </a:r>
            <a:r>
              <a:rPr lang="en-US" sz="700" dirty="0">
                <a:solidFill>
                  <a:srgbClr val="000000"/>
                </a:solidFill>
                <a:latin typeface="Arial" charset="0"/>
                <a:ea typeface="Times New Roman" pitchFamily="18" charset="0"/>
                <a:cs typeface="Arial" charset="0"/>
              </a:rPr>
              <a:t>This presentation contains data, information and formats for dedicated use only and may not be communicated, copied, reproduced, distributed or cited without the explicit written permission of </a:t>
            </a:r>
            <a:r>
              <a:rPr lang="en-US" sz="700" dirty="0" err="1">
                <a:solidFill>
                  <a:srgbClr val="000000"/>
                </a:solidFill>
                <a:latin typeface="Arial" charset="0"/>
                <a:ea typeface="Times New Roman" pitchFamily="18" charset="0"/>
                <a:cs typeface="Arial" charset="0"/>
              </a:rPr>
              <a:t>SCK•CEN</a:t>
            </a:r>
            <a:r>
              <a:rPr lang="en-US" sz="700" dirty="0">
                <a:solidFill>
                  <a:srgbClr val="000000"/>
                </a:solidFill>
                <a:latin typeface="Arial" charset="0"/>
                <a:ea typeface="Times New Roman" pitchFamily="18" charset="0"/>
                <a:cs typeface="Arial" charset="0"/>
              </a:rPr>
              <a:t>.</a:t>
            </a: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3917213" rtl="0" eaLnBrk="0" fontAlgn="base" hangingPunct="0">
      <a:spcBef>
        <a:spcPct val="30000"/>
      </a:spcBef>
      <a:spcAft>
        <a:spcPct val="0"/>
      </a:spcAft>
      <a:defRPr sz="5700" kern="1200">
        <a:solidFill>
          <a:schemeClr val="tx1"/>
        </a:solidFill>
        <a:latin typeface="Arial" charset="0"/>
        <a:ea typeface="+mn-ea"/>
        <a:cs typeface="+mn-cs"/>
      </a:defRPr>
    </a:lvl1pPr>
    <a:lvl2pPr marL="3819283" indent="-1468955"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2pPr>
    <a:lvl3pPr marL="5875820"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3pPr>
    <a:lvl4pPr marL="8226148"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4pPr>
    <a:lvl5pPr marL="10576476"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5pPr>
    <a:lvl6pPr marL="11751640" algn="l" defTabSz="4700656" rtl="0" eaLnBrk="1" latinLnBrk="0" hangingPunct="1">
      <a:defRPr sz="6200" kern="1200">
        <a:solidFill>
          <a:schemeClr val="tx1"/>
        </a:solidFill>
        <a:latin typeface="+mn-lt"/>
        <a:ea typeface="+mn-ea"/>
        <a:cs typeface="+mn-cs"/>
      </a:defRPr>
    </a:lvl6pPr>
    <a:lvl7pPr marL="14101968" algn="l" defTabSz="4700656" rtl="0" eaLnBrk="1" latinLnBrk="0" hangingPunct="1">
      <a:defRPr sz="6200" kern="1200">
        <a:solidFill>
          <a:schemeClr val="tx1"/>
        </a:solidFill>
        <a:latin typeface="+mn-lt"/>
        <a:ea typeface="+mn-ea"/>
        <a:cs typeface="+mn-cs"/>
      </a:defRPr>
    </a:lvl7pPr>
    <a:lvl8pPr marL="16452296" algn="l" defTabSz="4700656" rtl="0" eaLnBrk="1" latinLnBrk="0" hangingPunct="1">
      <a:defRPr sz="6200" kern="1200">
        <a:solidFill>
          <a:schemeClr val="tx1"/>
        </a:solidFill>
        <a:latin typeface="+mn-lt"/>
        <a:ea typeface="+mn-ea"/>
        <a:cs typeface="+mn-cs"/>
      </a:defRPr>
    </a:lvl8pPr>
    <a:lvl9pPr marL="18802624" algn="l" defTabSz="4700656" rtl="0" eaLnBrk="1" latinLnBrk="0" hangingPunct="1">
      <a:defRPr sz="6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71003" y="9703265"/>
            <a:ext cx="25737979" cy="12206376"/>
          </a:xfrm>
          <a:prstGeom prst="rect">
            <a:avLst/>
          </a:prstGeom>
        </p:spPr>
        <p:txBody>
          <a:bodyPr anchor="b">
            <a:normAutofit/>
          </a:bodyPr>
          <a:lstStyle>
            <a:lvl1pPr algn="ctr">
              <a:defRPr sz="30800"/>
            </a:lvl1pPr>
          </a:lstStyle>
          <a:p>
            <a:r>
              <a:rPr lang="fr-FR" dirty="0" err="1"/>
              <a:t>Title</a:t>
            </a:r>
            <a:endParaRPr lang="en-US" dirty="0"/>
          </a:p>
        </p:txBody>
      </p:sp>
      <p:sp>
        <p:nvSpPr>
          <p:cNvPr id="3" name="Subtitle 2"/>
          <p:cNvSpPr>
            <a:spLocks noGrp="1"/>
          </p:cNvSpPr>
          <p:nvPr>
            <p:ph type="subTitle" idx="1" hasCustomPrompt="1"/>
          </p:nvPr>
        </p:nvSpPr>
        <p:spPr>
          <a:xfrm>
            <a:off x="3785003" y="22484383"/>
            <a:ext cx="22709981" cy="10335487"/>
          </a:xfrm>
          <a:prstGeom prst="rect">
            <a:avLst/>
          </a:prstGeom>
        </p:spPr>
        <p:txBody>
          <a:bodyPr>
            <a:normAutofit/>
          </a:bodyPr>
          <a:lstStyle>
            <a:lvl1pPr marL="0" indent="0" algn="ctr">
              <a:buNone/>
              <a:defRPr sz="12300"/>
            </a:lvl1pPr>
            <a:lvl2pPr marL="1762746" indent="0" algn="ctr">
              <a:buNone/>
              <a:defRPr sz="7700"/>
            </a:lvl2pPr>
            <a:lvl3pPr marL="3525492" indent="0" algn="ctr">
              <a:buNone/>
              <a:defRPr sz="6900"/>
            </a:lvl3pPr>
            <a:lvl4pPr marL="5288238" indent="0" algn="ctr">
              <a:buNone/>
              <a:defRPr sz="6200"/>
            </a:lvl4pPr>
            <a:lvl5pPr marL="7050984" indent="0" algn="ctr">
              <a:buNone/>
              <a:defRPr sz="6200"/>
            </a:lvl5pPr>
            <a:lvl6pPr marL="8813730" indent="0" algn="ctr">
              <a:buNone/>
              <a:defRPr sz="6200"/>
            </a:lvl6pPr>
            <a:lvl7pPr marL="10576476" indent="0" algn="ctr">
              <a:buNone/>
              <a:defRPr sz="6200"/>
            </a:lvl7pPr>
            <a:lvl8pPr marL="12339222" indent="0" algn="ctr">
              <a:buNone/>
              <a:defRPr sz="6200"/>
            </a:lvl8pPr>
            <a:lvl9pPr marL="14101968" indent="0" algn="ctr">
              <a:buNone/>
              <a:defRPr sz="6200"/>
            </a:lvl9pPr>
          </a:lstStyle>
          <a:p>
            <a:r>
              <a:rPr lang="fr-FR" dirty="0" err="1"/>
              <a:t>Authors</a:t>
            </a:r>
            <a:endParaRPr lang="en-US" dirty="0"/>
          </a:p>
        </p:txBody>
      </p:sp>
    </p:spTree>
    <p:extLst>
      <p:ext uri="{BB962C8B-B14F-4D97-AF65-F5344CB8AC3E}">
        <p14:creationId xmlns:p14="http://schemas.microsoft.com/office/powerpoint/2010/main" val="125461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310576" y="3274683"/>
            <a:ext cx="16184366" cy="4621125"/>
          </a:xfrm>
          <a:prstGeom prst="rect">
            <a:avLst/>
          </a:prstGeom>
        </p:spPr>
        <p:txBody>
          <a:bodyPr>
            <a:normAutofit/>
          </a:bodyPr>
          <a:lstStyle>
            <a:lvl1pPr algn="r">
              <a:defRPr sz="16500"/>
            </a:lvl1pPr>
          </a:lstStyle>
          <a:p>
            <a:r>
              <a:rPr lang="fr-FR" dirty="0" err="1"/>
              <a:t>Title</a:t>
            </a:r>
            <a:endParaRPr lang="en-US" dirty="0"/>
          </a:p>
        </p:txBody>
      </p:sp>
      <p:sp>
        <p:nvSpPr>
          <p:cNvPr id="3" name="Content Placeholder 2"/>
          <p:cNvSpPr>
            <a:spLocks noGrp="1"/>
          </p:cNvSpPr>
          <p:nvPr>
            <p:ph idx="1" hasCustomPrompt="1"/>
          </p:nvPr>
        </p:nvSpPr>
        <p:spPr>
          <a:xfrm>
            <a:off x="1177570" y="9785899"/>
            <a:ext cx="28233270" cy="24653782"/>
          </a:xfrm>
          <a:prstGeom prst="rect">
            <a:avLst/>
          </a:prstGeom>
        </p:spPr>
        <p:txBody>
          <a:bodyPr/>
          <a:lstStyle>
            <a:lvl1pPr marL="1387346" indent="-1387346">
              <a:lnSpc>
                <a:spcPct val="100000"/>
              </a:lnSpc>
              <a:buClr>
                <a:srgbClr val="008080"/>
              </a:buClr>
              <a:buSzPct val="75000"/>
              <a:buFont typeface="Wingdings" panose="05000000000000000000" pitchFamily="2" charset="2"/>
              <a:buChar char="l"/>
              <a:defRPr/>
            </a:lvl1pPr>
            <a:lvl2pPr marL="3190899" indent="-1322060">
              <a:lnSpc>
                <a:spcPct val="100000"/>
              </a:lnSpc>
              <a:buClr>
                <a:srgbClr val="009999"/>
              </a:buClr>
              <a:buFont typeface="Arial" panose="020B0604020202020204" pitchFamily="34" charset="0"/>
              <a:buChar char="•"/>
              <a:defRPr/>
            </a:lvl2pPr>
            <a:lvl3pPr>
              <a:lnSpc>
                <a:spcPct val="100000"/>
              </a:lnSpc>
              <a:defRPr/>
            </a:lvl3pPr>
            <a:lvl4pPr>
              <a:lnSpc>
                <a:spcPct val="100000"/>
              </a:lnSpc>
              <a:defRPr/>
            </a:lvl4pPr>
            <a:lvl5pPr>
              <a:lnSpc>
                <a:spcPct val="100000"/>
              </a:lnSpc>
              <a:defRPr/>
            </a:lvl5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4" name="Straight Connector 3"/>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3840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226951" y="1432371"/>
            <a:ext cx="17267987" cy="6369637"/>
          </a:xfrm>
          <a:prstGeom prst="rect">
            <a:avLst/>
          </a:prstGeom>
        </p:spPr>
        <p:txBody>
          <a:bodyPr>
            <a:normAutofit/>
          </a:bodyPr>
          <a:lstStyle>
            <a:lvl1pPr algn="r">
              <a:defRPr sz="14400"/>
            </a:lvl1pPr>
          </a:lstStyle>
          <a:p>
            <a:r>
              <a:rPr lang="fr-FR" dirty="0" err="1"/>
              <a:t>Title</a:t>
            </a:r>
            <a:endParaRPr lang="en-US" dirty="0"/>
          </a:p>
        </p:txBody>
      </p:sp>
      <p:sp>
        <p:nvSpPr>
          <p:cNvPr id="3" name="Content Placeholder 2"/>
          <p:cNvSpPr>
            <a:spLocks noGrp="1"/>
          </p:cNvSpPr>
          <p:nvPr>
            <p:ph sz="half" idx="1" hasCustomPrompt="1"/>
          </p:nvPr>
        </p:nvSpPr>
        <p:spPr>
          <a:xfrm>
            <a:off x="1177564"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sp>
        <p:nvSpPr>
          <p:cNvPr id="5" name="Content Placeholder 2"/>
          <p:cNvSpPr>
            <a:spLocks noGrp="1"/>
          </p:cNvSpPr>
          <p:nvPr>
            <p:ph sz="half" idx="10" hasCustomPrompt="1"/>
          </p:nvPr>
        </p:nvSpPr>
        <p:spPr>
          <a:xfrm>
            <a:off x="15678308"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6" name="Straight Connector 5"/>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380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19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Obdĺžnik 3"/>
          <p:cNvSpPr/>
          <p:nvPr/>
        </p:nvSpPr>
        <p:spPr>
          <a:xfrm>
            <a:off x="14896313" y="20809612"/>
            <a:ext cx="463588" cy="1200329"/>
          </a:xfrm>
          <a:prstGeom prst="rect">
            <a:avLst/>
          </a:prstGeom>
        </p:spPr>
        <p:txBody>
          <a:bodyPr wrap="none">
            <a:spAutoFit/>
          </a:bodyPr>
          <a:lstStyle/>
          <a:p>
            <a:r>
              <a:rPr lang="en-GB" sz="7200" dirty="0">
                <a:solidFill>
                  <a:prstClr val="black"/>
                </a:solidFill>
                <a:latin typeface="Interstate-Regular" panose="02000603020000020004" pitchFamily="2" charset="0"/>
              </a:rPr>
              <a:t> </a:t>
            </a:r>
            <a:endParaRPr lang="sk-SK" dirty="0"/>
          </a:p>
        </p:txBody>
      </p:sp>
    </p:spTree>
    <p:extLst>
      <p:ext uri="{BB962C8B-B14F-4D97-AF65-F5344CB8AC3E}">
        <p14:creationId xmlns:p14="http://schemas.microsoft.com/office/powerpoint/2010/main" val="60259013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Lst>
  <p:hf sldNum="0" hdr="0" ftr="0" dt="0"/>
  <p:txStyles>
    <p:titleStyle>
      <a:lvl1pPr algn="r" defTabSz="3525492" rtl="0" eaLnBrk="1" latinLnBrk="0" hangingPunct="1">
        <a:lnSpc>
          <a:spcPct val="90000"/>
        </a:lnSpc>
        <a:spcBef>
          <a:spcPct val="0"/>
        </a:spcBef>
        <a:buNone/>
        <a:defRPr sz="16500" b="1" kern="1200">
          <a:solidFill>
            <a:srgbClr val="4AA0B1"/>
          </a:solidFill>
          <a:latin typeface="+mj-lt"/>
          <a:ea typeface="+mj-ea"/>
          <a:cs typeface="+mj-cs"/>
        </a:defRPr>
      </a:lvl1pPr>
    </p:titleStyle>
    <p:bodyStyle>
      <a:lvl1pPr marL="881373" indent="-881373" algn="l" defTabSz="3525492" rtl="0" eaLnBrk="1" latinLnBrk="0" hangingPunct="1">
        <a:lnSpc>
          <a:spcPct val="100000"/>
        </a:lnSpc>
        <a:spcBef>
          <a:spcPts val="3856"/>
        </a:spcBef>
        <a:buFont typeface="Arial" panose="020B0604020202020204" pitchFamily="34" charset="0"/>
        <a:buChar char="•"/>
        <a:defRPr sz="14400" kern="1200">
          <a:solidFill>
            <a:schemeClr val="tx1"/>
          </a:solidFill>
          <a:latin typeface="+mn-lt"/>
          <a:ea typeface="+mn-ea"/>
          <a:cs typeface="+mn-cs"/>
        </a:defRPr>
      </a:lvl1pPr>
      <a:lvl2pPr marL="2644119" indent="-881373" algn="l" defTabSz="3525492" rtl="0" eaLnBrk="1" latinLnBrk="0" hangingPunct="1">
        <a:lnSpc>
          <a:spcPct val="100000"/>
        </a:lnSpc>
        <a:spcBef>
          <a:spcPts val="1928"/>
        </a:spcBef>
        <a:buFont typeface="Arial" panose="020B0604020202020204" pitchFamily="34" charset="0"/>
        <a:buChar char="•"/>
        <a:defRPr sz="12300" kern="1200">
          <a:solidFill>
            <a:schemeClr val="tx1"/>
          </a:solidFill>
          <a:latin typeface="+mn-lt"/>
          <a:ea typeface="+mn-ea"/>
          <a:cs typeface="+mn-cs"/>
        </a:defRPr>
      </a:lvl2pPr>
      <a:lvl3pPr marL="4406865" indent="-881373" algn="l" defTabSz="3525492" rtl="0" eaLnBrk="1" latinLnBrk="0" hangingPunct="1">
        <a:lnSpc>
          <a:spcPct val="100000"/>
        </a:lnSpc>
        <a:spcBef>
          <a:spcPts val="1928"/>
        </a:spcBef>
        <a:buFont typeface="Arial" panose="020B0604020202020204" pitchFamily="34" charset="0"/>
        <a:buChar char="•"/>
        <a:defRPr sz="10300" kern="1200">
          <a:solidFill>
            <a:schemeClr val="tx1"/>
          </a:solidFill>
          <a:latin typeface="+mn-lt"/>
          <a:ea typeface="+mn-ea"/>
          <a:cs typeface="+mn-cs"/>
        </a:defRPr>
      </a:lvl3pPr>
      <a:lvl4pPr marL="616961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4pPr>
      <a:lvl5pPr marL="7932357"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5pPr>
      <a:lvl6pPr marL="9695103"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6pPr>
      <a:lvl7pPr marL="11457849"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7pPr>
      <a:lvl8pPr marL="13220595"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8pPr>
      <a:lvl9pPr marL="1498334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9pPr>
    </p:bodyStyle>
    <p:otherStyle>
      <a:defPPr>
        <a:defRPr lang="en-US"/>
      </a:defPPr>
      <a:lvl1pPr marL="0" algn="l" defTabSz="3525492" rtl="0" eaLnBrk="1" latinLnBrk="0" hangingPunct="1">
        <a:defRPr sz="6900" kern="1200">
          <a:solidFill>
            <a:schemeClr val="tx1"/>
          </a:solidFill>
          <a:latin typeface="+mn-lt"/>
          <a:ea typeface="+mn-ea"/>
          <a:cs typeface="+mn-cs"/>
        </a:defRPr>
      </a:lvl1pPr>
      <a:lvl2pPr marL="1762746" algn="l" defTabSz="3525492" rtl="0" eaLnBrk="1" latinLnBrk="0" hangingPunct="1">
        <a:defRPr sz="6900" kern="1200">
          <a:solidFill>
            <a:schemeClr val="tx1"/>
          </a:solidFill>
          <a:latin typeface="+mn-lt"/>
          <a:ea typeface="+mn-ea"/>
          <a:cs typeface="+mn-cs"/>
        </a:defRPr>
      </a:lvl2pPr>
      <a:lvl3pPr marL="3525492" algn="l" defTabSz="3525492" rtl="0" eaLnBrk="1" latinLnBrk="0" hangingPunct="1">
        <a:defRPr sz="6900" kern="1200">
          <a:solidFill>
            <a:schemeClr val="tx1"/>
          </a:solidFill>
          <a:latin typeface="+mn-lt"/>
          <a:ea typeface="+mn-ea"/>
          <a:cs typeface="+mn-cs"/>
        </a:defRPr>
      </a:lvl3pPr>
      <a:lvl4pPr marL="5288238" algn="l" defTabSz="3525492" rtl="0" eaLnBrk="1" latinLnBrk="0" hangingPunct="1">
        <a:defRPr sz="6900" kern="1200">
          <a:solidFill>
            <a:schemeClr val="tx1"/>
          </a:solidFill>
          <a:latin typeface="+mn-lt"/>
          <a:ea typeface="+mn-ea"/>
          <a:cs typeface="+mn-cs"/>
        </a:defRPr>
      </a:lvl4pPr>
      <a:lvl5pPr marL="7050984" algn="l" defTabSz="3525492" rtl="0" eaLnBrk="1" latinLnBrk="0" hangingPunct="1">
        <a:defRPr sz="6900" kern="1200">
          <a:solidFill>
            <a:schemeClr val="tx1"/>
          </a:solidFill>
          <a:latin typeface="+mn-lt"/>
          <a:ea typeface="+mn-ea"/>
          <a:cs typeface="+mn-cs"/>
        </a:defRPr>
      </a:lvl5pPr>
      <a:lvl6pPr marL="8813730" algn="l" defTabSz="3525492" rtl="0" eaLnBrk="1" latinLnBrk="0" hangingPunct="1">
        <a:defRPr sz="6900" kern="1200">
          <a:solidFill>
            <a:schemeClr val="tx1"/>
          </a:solidFill>
          <a:latin typeface="+mn-lt"/>
          <a:ea typeface="+mn-ea"/>
          <a:cs typeface="+mn-cs"/>
        </a:defRPr>
      </a:lvl6pPr>
      <a:lvl7pPr marL="10576476" algn="l" defTabSz="3525492" rtl="0" eaLnBrk="1" latinLnBrk="0" hangingPunct="1">
        <a:defRPr sz="6900" kern="1200">
          <a:solidFill>
            <a:schemeClr val="tx1"/>
          </a:solidFill>
          <a:latin typeface="+mn-lt"/>
          <a:ea typeface="+mn-ea"/>
          <a:cs typeface="+mn-cs"/>
        </a:defRPr>
      </a:lvl7pPr>
      <a:lvl8pPr marL="12339222" algn="l" defTabSz="3525492" rtl="0" eaLnBrk="1" latinLnBrk="0" hangingPunct="1">
        <a:defRPr sz="6900" kern="1200">
          <a:solidFill>
            <a:schemeClr val="tx1"/>
          </a:solidFill>
          <a:latin typeface="+mn-lt"/>
          <a:ea typeface="+mn-ea"/>
          <a:cs typeface="+mn-cs"/>
        </a:defRPr>
      </a:lvl8pPr>
      <a:lvl9pPr marL="14101968" algn="l" defTabSz="3525492"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18" Type="http://schemas.openxmlformats.org/officeDocument/2006/relationships/image" Target="../media/image14.jpeg"/><Relationship Id="rId3" Type="http://schemas.openxmlformats.org/officeDocument/2006/relationships/hyperlink" Target="http://www.engage-concert.eu/" TargetMode="External"/><Relationship Id="rId7" Type="http://schemas.openxmlformats.org/officeDocument/2006/relationships/image" Target="../media/image3.png"/><Relationship Id="rId12" Type="http://schemas.openxmlformats.org/officeDocument/2006/relationships/image" Target="../media/image8.png"/><Relationship Id="rId17" Type="http://schemas.openxmlformats.org/officeDocument/2006/relationships/image" Target="../media/image13.png"/><Relationship Id="rId2" Type="http://schemas.openxmlformats.org/officeDocument/2006/relationships/hyperlink" Target="https://concert-h2020.eu/" TargetMode="External"/><Relationship Id="rId16"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5" Type="http://schemas.openxmlformats.org/officeDocument/2006/relationships/image" Target="../media/image11.png"/><Relationship Id="rId10" Type="http://schemas.openxmlformats.org/officeDocument/2006/relationships/image" Target="../media/image6.png"/><Relationship Id="rId4" Type="http://schemas.openxmlformats.org/officeDocument/2006/relationships/hyperlink" Target="https://www.eu-neris.net/projects.html" TargetMode="External"/><Relationship Id="rId9" Type="http://schemas.openxmlformats.org/officeDocument/2006/relationships/image" Target="../media/image5.png"/><Relationship Id="rId1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6"/>
          <p:cNvCxnSpPr/>
          <p:nvPr/>
        </p:nvCxnSpPr>
        <p:spPr bwMode="auto">
          <a:xfrm flipH="1">
            <a:off x="1" y="40601319"/>
            <a:ext cx="30279974" cy="0"/>
          </a:xfrm>
          <a:prstGeom prst="line">
            <a:avLst/>
          </a:prstGeom>
          <a:solidFill>
            <a:schemeClr val="accent1"/>
          </a:solidFill>
          <a:ln w="1270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ubtitle 2"/>
          <p:cNvSpPr>
            <a:spLocks noGrp="1"/>
          </p:cNvSpPr>
          <p:nvPr>
            <p:ph type="subTitle" idx="1"/>
          </p:nvPr>
        </p:nvSpPr>
        <p:spPr>
          <a:xfrm>
            <a:off x="1852161" y="41124819"/>
            <a:ext cx="9296400" cy="1041631"/>
          </a:xfrm>
        </p:spPr>
        <p:txBody>
          <a:bodyPr>
            <a:noAutofit/>
          </a:bodyPr>
          <a:lstStyle/>
          <a:p>
            <a:pPr>
              <a:spcBef>
                <a:spcPts val="0"/>
              </a:spcBef>
            </a:pPr>
            <a:r>
              <a:rPr lang="nl-BE" sz="2000" b="1" dirty="0">
                <a:latin typeface="Arial" panose="020B0604020202020204" pitchFamily="34" charset="0"/>
                <a:cs typeface="Arial" panose="020B0604020202020204" pitchFamily="34" charset="0"/>
              </a:rPr>
              <a:t>CONCERT Project Website </a:t>
            </a:r>
            <a:r>
              <a:rPr lang="nl-BE" sz="2000" dirty="0">
                <a:latin typeface="Arial" panose="020B0604020202020204" pitchFamily="34" charset="0"/>
                <a:cs typeface="Arial" panose="020B0604020202020204" pitchFamily="34" charset="0"/>
              </a:rPr>
              <a:t>(</a:t>
            </a:r>
            <a:r>
              <a:rPr lang="nl-BE" sz="2000" dirty="0">
                <a:latin typeface="Arial" panose="020B0604020202020204" pitchFamily="34" charset="0"/>
                <a:cs typeface="Arial" panose="020B0604020202020204" pitchFamily="34" charset="0"/>
                <a:hlinkClick r:id="rId2"/>
              </a:rPr>
              <a:t>https://concert-h2020.eu</a:t>
            </a:r>
            <a:r>
              <a:rPr lang="nl-BE" sz="2000" dirty="0">
                <a:latin typeface="Arial" panose="020B0604020202020204" pitchFamily="34" charset="0"/>
                <a:cs typeface="Arial" panose="020B0604020202020204" pitchFamily="34" charset="0"/>
              </a:rPr>
              <a:t>)</a:t>
            </a:r>
          </a:p>
          <a:p>
            <a:pPr>
              <a:spcBef>
                <a:spcPts val="0"/>
              </a:spcBef>
            </a:pPr>
            <a:r>
              <a:rPr lang="en-GB" sz="2000" b="1" dirty="0">
                <a:latin typeface="Arial" panose="020B0604020202020204" pitchFamily="34" charset="0"/>
                <a:cs typeface="Arial" panose="020B0604020202020204" pitchFamily="34" charset="0"/>
              </a:rPr>
              <a:t>CONFIDENCE Project Website </a:t>
            </a:r>
            <a:r>
              <a:rPr lang="en-US" sz="2000" dirty="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3"/>
              </a:rPr>
              <a:t>https://portal.iket.kit.edu/CONFIDENCE//</a:t>
            </a:r>
            <a:r>
              <a:rPr lang="en-US" sz="2000" dirty="0">
                <a:latin typeface="Arial" panose="020B0604020202020204" pitchFamily="34" charset="0"/>
                <a:cs typeface="Arial" panose="020B0604020202020204" pitchFamily="34" charset="0"/>
              </a:rPr>
              <a:t>)</a:t>
            </a:r>
            <a:endParaRPr lang="en-US" sz="2000" b="1" dirty="0">
              <a:latin typeface="Arial" panose="020B0604020202020204" pitchFamily="34" charset="0"/>
              <a:cs typeface="Arial" panose="020B0604020202020204" pitchFamily="34" charset="0"/>
            </a:endParaRPr>
          </a:p>
          <a:p>
            <a:pPr>
              <a:spcBef>
                <a:spcPts val="0"/>
              </a:spcBef>
            </a:pPr>
            <a:r>
              <a:rPr lang="en-US" sz="2000" b="1" dirty="0">
                <a:latin typeface="Arial" panose="020B0604020202020204" pitchFamily="34" charset="0"/>
                <a:cs typeface="Arial" panose="020B0604020202020204" pitchFamily="34" charset="0"/>
              </a:rPr>
              <a:t>NERIS Platform Website (</a:t>
            </a:r>
            <a:r>
              <a:rPr lang="en-US" sz="2000" dirty="0">
                <a:latin typeface="Arial" panose="020B0604020202020204" pitchFamily="34" charset="0"/>
                <a:cs typeface="Arial" panose="020B0604020202020204" pitchFamily="34" charset="0"/>
                <a:hlinkClick r:id="rId4"/>
              </a:rPr>
              <a:t>https://www.eu-neris.net/projects.html</a:t>
            </a:r>
            <a:r>
              <a:rPr lang="en-US" sz="2000" dirty="0">
                <a:latin typeface="Arial" panose="020B0604020202020204" pitchFamily="34" charset="0"/>
                <a:cs typeface="Arial" panose="020B0604020202020204" pitchFamily="34" charset="0"/>
              </a:rPr>
              <a:t>)</a:t>
            </a:r>
            <a:endParaRPr lang="nl-BE" sz="2000" dirty="0"/>
          </a:p>
        </p:txBody>
      </p:sp>
      <p:sp>
        <p:nvSpPr>
          <p:cNvPr id="21" name="Rectangle 6"/>
          <p:cNvSpPr txBox="1">
            <a:spLocks noChangeArrowheads="1"/>
          </p:cNvSpPr>
          <p:nvPr/>
        </p:nvSpPr>
        <p:spPr>
          <a:xfrm>
            <a:off x="7643733" y="1159829"/>
            <a:ext cx="14992509" cy="3808412"/>
          </a:xfrm>
          <a:prstGeom prst="rect">
            <a:avLst/>
          </a:prstGeom>
        </p:spPr>
        <p:txBody>
          <a:bodyPr anchor="ctr">
            <a:normAutofit/>
          </a:bodyPr>
          <a:lstStyle>
            <a:lvl1pPr marL="0" indent="0" algn="ctr" defTabSz="3525492" rtl="0" eaLnBrk="1" latinLnBrk="0" hangingPunct="1">
              <a:lnSpc>
                <a:spcPct val="100000"/>
              </a:lnSpc>
              <a:spcBef>
                <a:spcPts val="3856"/>
              </a:spcBef>
              <a:buFont typeface="Arial" panose="020B0604020202020204" pitchFamily="34" charset="0"/>
              <a:buNone/>
              <a:defRPr sz="12300" kern="1200">
                <a:solidFill>
                  <a:schemeClr val="tx1"/>
                </a:solidFill>
                <a:latin typeface="+mn-lt"/>
                <a:ea typeface="+mn-ea"/>
                <a:cs typeface="+mn-cs"/>
              </a:defRPr>
            </a:lvl1pPr>
            <a:lvl2pPr marL="1762746" indent="0" algn="ctr" defTabSz="3525492" rtl="0" eaLnBrk="1" latinLnBrk="0" hangingPunct="1">
              <a:lnSpc>
                <a:spcPct val="100000"/>
              </a:lnSpc>
              <a:spcBef>
                <a:spcPts val="1928"/>
              </a:spcBef>
              <a:buFont typeface="Arial" panose="020B0604020202020204" pitchFamily="34" charset="0"/>
              <a:buNone/>
              <a:defRPr sz="7700" kern="1200">
                <a:solidFill>
                  <a:schemeClr val="tx1"/>
                </a:solidFill>
                <a:latin typeface="+mn-lt"/>
                <a:ea typeface="+mn-ea"/>
                <a:cs typeface="+mn-cs"/>
              </a:defRPr>
            </a:lvl2pPr>
            <a:lvl3pPr marL="3525492" indent="0" algn="ctr" defTabSz="3525492" rtl="0" eaLnBrk="1" latinLnBrk="0" hangingPunct="1">
              <a:lnSpc>
                <a:spcPct val="100000"/>
              </a:lnSpc>
              <a:spcBef>
                <a:spcPts val="1928"/>
              </a:spcBef>
              <a:buFont typeface="Arial" panose="020B0604020202020204" pitchFamily="34" charset="0"/>
              <a:buNone/>
              <a:defRPr sz="6900" kern="1200">
                <a:solidFill>
                  <a:schemeClr val="tx1"/>
                </a:solidFill>
                <a:latin typeface="+mn-lt"/>
                <a:ea typeface="+mn-ea"/>
                <a:cs typeface="+mn-cs"/>
              </a:defRPr>
            </a:lvl3pPr>
            <a:lvl4pPr marL="528823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4pPr>
            <a:lvl5pPr marL="7050984"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5pPr>
            <a:lvl6pPr marL="8813730"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6pPr>
            <a:lvl7pPr marL="10576476"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7pPr>
            <a:lvl8pPr marL="12339222"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8pPr>
            <a:lvl9pPr marL="1410196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9pPr>
          </a:lstStyle>
          <a:p>
            <a:pPr fontAlgn="auto">
              <a:lnSpc>
                <a:spcPct val="90000"/>
              </a:lnSpc>
              <a:spcAft>
                <a:spcPts val="0"/>
              </a:spcAft>
            </a:pPr>
            <a:r>
              <a:rPr lang="en-US" sz="5000" b="1" dirty="0">
                <a:solidFill>
                  <a:srgbClr val="4AA0B1"/>
                </a:solidFill>
                <a:cs typeface="Segoe UI" pitchFamily="34" charset="0"/>
              </a:rPr>
              <a:t>A Mobile App for Thyroid Dose Assessments </a:t>
            </a:r>
            <a:br>
              <a:rPr lang="en-US" sz="5000" b="1" dirty="0">
                <a:solidFill>
                  <a:srgbClr val="4AA0B1"/>
                </a:solidFill>
                <a:cs typeface="Segoe UI" pitchFamily="34" charset="0"/>
              </a:rPr>
            </a:br>
            <a:r>
              <a:rPr lang="en-US" sz="5000" b="1" dirty="0">
                <a:solidFill>
                  <a:srgbClr val="4AA0B1"/>
                </a:solidFill>
                <a:cs typeface="Segoe UI" pitchFamily="34" charset="0"/>
              </a:rPr>
              <a:t>in a Nuclear Emergency (WP2)</a:t>
            </a:r>
            <a:endParaRPr lang="en-AU" sz="3600" b="1" dirty="0">
              <a:solidFill>
                <a:srgbClr val="4AA0B1"/>
              </a:solidFill>
              <a:cs typeface="Segoe UI" pitchFamily="34" charset="0"/>
            </a:endParaRPr>
          </a:p>
          <a:p>
            <a:pPr fontAlgn="auto">
              <a:lnSpc>
                <a:spcPct val="90000"/>
              </a:lnSpc>
              <a:spcBef>
                <a:spcPts val="0"/>
              </a:spcBef>
              <a:spcAft>
                <a:spcPts val="0"/>
              </a:spcAft>
            </a:pPr>
            <a:r>
              <a:rPr lang="en-AU" sz="2500" b="1" i="1" dirty="0">
                <a:solidFill>
                  <a:srgbClr val="4AA0B1"/>
                </a:solidFill>
                <a:cs typeface="Segoe UI" pitchFamily="34" charset="0"/>
              </a:rPr>
              <a:t>Gennadii Ratia , </a:t>
            </a:r>
            <a:r>
              <a:rPr lang="en-AU" sz="2500" b="1" i="1" dirty="0" err="1">
                <a:solidFill>
                  <a:srgbClr val="4AA0B1"/>
                </a:solidFill>
                <a:cs typeface="Segoe UI" pitchFamily="34" charset="0"/>
              </a:rPr>
              <a:t>Volodymyr</a:t>
            </a:r>
            <a:r>
              <a:rPr lang="en-AU" sz="2500" b="1" i="1" dirty="0">
                <a:solidFill>
                  <a:srgbClr val="4AA0B1"/>
                </a:solidFill>
                <a:cs typeface="Segoe UI" pitchFamily="34" charset="0"/>
              </a:rPr>
              <a:t> </a:t>
            </a:r>
            <a:r>
              <a:rPr lang="en-AU" sz="2500" b="1" i="1" dirty="0" err="1">
                <a:solidFill>
                  <a:srgbClr val="4AA0B1"/>
                </a:solidFill>
                <a:cs typeface="Segoe UI" pitchFamily="34" charset="0"/>
              </a:rPr>
              <a:t>Berkovskyy</a:t>
            </a:r>
            <a:r>
              <a:rPr lang="en-AU" sz="2500" b="1" i="1" dirty="0">
                <a:solidFill>
                  <a:srgbClr val="4AA0B1"/>
                </a:solidFill>
                <a:cs typeface="Segoe UI" pitchFamily="34" charset="0"/>
              </a:rPr>
              <a:t>, and </a:t>
            </a:r>
            <a:r>
              <a:rPr lang="en-AU" sz="2500" b="1" i="1" dirty="0" err="1">
                <a:solidFill>
                  <a:srgbClr val="4AA0B1"/>
                </a:solidFill>
                <a:cs typeface="Segoe UI" pitchFamily="34" charset="0"/>
              </a:rPr>
              <a:t>Iurii</a:t>
            </a:r>
            <a:r>
              <a:rPr lang="en-AU" sz="2500" b="1" i="1" dirty="0">
                <a:solidFill>
                  <a:srgbClr val="4AA0B1"/>
                </a:solidFill>
                <a:cs typeface="Segoe UI" pitchFamily="34" charset="0"/>
              </a:rPr>
              <a:t> </a:t>
            </a:r>
            <a:r>
              <a:rPr lang="en-AU" sz="2500" b="1" i="1" dirty="0" err="1">
                <a:solidFill>
                  <a:srgbClr val="4AA0B1"/>
                </a:solidFill>
                <a:cs typeface="Segoe UI" pitchFamily="34" charset="0"/>
              </a:rPr>
              <a:t>Bonchuk</a:t>
            </a:r>
            <a:endParaRPr lang="en-AU" sz="2500" b="1" i="1" dirty="0">
              <a:solidFill>
                <a:srgbClr val="4AA0B1"/>
              </a:solidFill>
              <a:cs typeface="Segoe UI" pitchFamily="34" charset="0"/>
            </a:endParaRPr>
          </a:p>
          <a:p>
            <a:pPr fontAlgn="auto">
              <a:lnSpc>
                <a:spcPct val="90000"/>
              </a:lnSpc>
              <a:spcBef>
                <a:spcPts val="0"/>
              </a:spcBef>
              <a:spcAft>
                <a:spcPts val="0"/>
              </a:spcAft>
            </a:pPr>
            <a:r>
              <a:rPr lang="en-AU" sz="2500" i="1" dirty="0">
                <a:solidFill>
                  <a:srgbClr val="4AA0B1"/>
                </a:solidFill>
                <a:cs typeface="Segoe UI" pitchFamily="34" charset="0"/>
              </a:rPr>
              <a:t>Ukrainian Radiation Protection Institute, Kyiv, Ukraine</a:t>
            </a:r>
          </a:p>
          <a:p>
            <a:pPr fontAlgn="auto">
              <a:lnSpc>
                <a:spcPct val="90000"/>
              </a:lnSpc>
              <a:spcBef>
                <a:spcPts val="0"/>
              </a:spcBef>
              <a:spcAft>
                <a:spcPts val="0"/>
              </a:spcAft>
            </a:pPr>
            <a:r>
              <a:rPr lang="en-AU" sz="2500" b="1" i="1" dirty="0" err="1">
                <a:solidFill>
                  <a:srgbClr val="4AA0B1"/>
                </a:solidFill>
                <a:cs typeface="Segoe UI" pitchFamily="34" charset="0"/>
              </a:rPr>
              <a:t>ratia@rpi.kiev.ua</a:t>
            </a:r>
            <a:endParaRPr lang="en-US" sz="4600" dirty="0">
              <a:solidFill>
                <a:srgbClr val="4AA0B1"/>
              </a:solidFill>
              <a:cs typeface="Segoe UI" pitchFamily="34" charset="0"/>
            </a:endParaRPr>
          </a:p>
        </p:txBody>
      </p:sp>
      <p:grpSp>
        <p:nvGrpSpPr>
          <p:cNvPr id="34" name="33 Grupo"/>
          <p:cNvGrpSpPr/>
          <p:nvPr/>
        </p:nvGrpSpPr>
        <p:grpSpPr>
          <a:xfrm>
            <a:off x="14289362" y="40694626"/>
            <a:ext cx="11771037" cy="2102126"/>
            <a:chOff x="20326400" y="40482746"/>
            <a:chExt cx="11691032" cy="2325779"/>
          </a:xfrm>
        </p:grpSpPr>
        <p:sp>
          <p:nvSpPr>
            <p:cNvPr id="17" name="16 Rectángulo"/>
            <p:cNvSpPr/>
            <p:nvPr/>
          </p:nvSpPr>
          <p:spPr>
            <a:xfrm>
              <a:off x="28066637" y="41887220"/>
              <a:ext cx="3733016" cy="919410"/>
            </a:xfrm>
            <a:prstGeom prst="rect">
              <a:avLst/>
            </a:prstGeom>
          </p:spPr>
          <p:txBody>
            <a:bodyPr wrap="square">
              <a:spAutoFit/>
            </a:bodyPr>
            <a:lstStyle/>
            <a:p>
              <a:pPr algn="r"/>
              <a:r>
                <a:rPr lang="es-ES" sz="2000" b="1" i="0" u="none" strike="noStrike" baseline="0" dirty="0">
                  <a:solidFill>
                    <a:schemeClr val="accent2"/>
                  </a:solidFill>
                  <a:latin typeface="CenturyGothic-Bold"/>
                </a:rPr>
                <a:t>2</a:t>
              </a:r>
              <a:r>
                <a:rPr lang="es-ES" sz="2000" b="1" i="0" u="none" strike="noStrike" dirty="0">
                  <a:solidFill>
                    <a:schemeClr val="accent2"/>
                  </a:solidFill>
                  <a:latin typeface="CenturyGothic-Bold"/>
                </a:rPr>
                <a:t> - 5</a:t>
              </a:r>
              <a:r>
                <a:rPr lang="es-ES" sz="2000" b="1" i="0" u="none" strike="noStrike" baseline="0" dirty="0">
                  <a:solidFill>
                    <a:schemeClr val="accent2"/>
                  </a:solidFill>
                  <a:latin typeface="CenturyGothic-Bold"/>
                </a:rPr>
                <a:t> </a:t>
              </a:r>
              <a:r>
                <a:rPr lang="es-ES" sz="2000" b="1" i="0" u="none" strike="noStrike" baseline="0" dirty="0" err="1">
                  <a:solidFill>
                    <a:schemeClr val="accent2"/>
                  </a:solidFill>
                  <a:latin typeface="CenturyGothic-Bold"/>
                </a:rPr>
                <a:t>December</a:t>
              </a:r>
              <a:r>
                <a:rPr lang="es-ES" sz="2000" b="1" i="0" u="none" strike="noStrike" baseline="0" dirty="0">
                  <a:solidFill>
                    <a:schemeClr val="accent2"/>
                  </a:solidFill>
                  <a:latin typeface="CenturyGothic-Bold"/>
                </a:rPr>
                <a:t> 2019</a:t>
              </a:r>
            </a:p>
            <a:p>
              <a:pPr algn="r"/>
              <a:r>
                <a:rPr lang="es-ES" sz="1400" b="1" dirty="0" err="1">
                  <a:solidFill>
                    <a:schemeClr val="accent2"/>
                  </a:solidFill>
                  <a:latin typeface="CenturyGothic-Bold"/>
                </a:rPr>
                <a:t>Lindner</a:t>
              </a:r>
              <a:r>
                <a:rPr lang="es-ES" sz="1400" b="1" dirty="0">
                  <a:solidFill>
                    <a:schemeClr val="accent2"/>
                  </a:solidFill>
                  <a:latin typeface="CenturyGothic-Bold"/>
                </a:rPr>
                <a:t> Hotel </a:t>
              </a:r>
              <a:r>
                <a:rPr lang="es-ES" sz="1400" b="1" dirty="0" err="1">
                  <a:solidFill>
                    <a:schemeClr val="accent2"/>
                  </a:solidFill>
                  <a:latin typeface="CenturyGothic-Bold"/>
                </a:rPr>
                <a:t>Gallery</a:t>
              </a:r>
              <a:r>
                <a:rPr lang="es-ES" sz="1400" b="1" dirty="0">
                  <a:solidFill>
                    <a:schemeClr val="accent2"/>
                  </a:solidFill>
                  <a:latin typeface="CenturyGothic-Bold"/>
                </a:rPr>
                <a:t> Central</a:t>
              </a:r>
              <a:endParaRPr lang="es-ES" sz="1400" b="1" i="0" u="none" strike="noStrike" baseline="0" dirty="0">
                <a:solidFill>
                  <a:schemeClr val="accent2"/>
                </a:solidFill>
                <a:latin typeface="CenturyGothic-Bold"/>
              </a:endParaRPr>
            </a:p>
            <a:p>
              <a:pPr algn="r"/>
              <a:r>
                <a:rPr lang="es-ES" sz="1400" b="1" dirty="0">
                  <a:solidFill>
                    <a:schemeClr val="accent2"/>
                  </a:solidFill>
                  <a:latin typeface="CenturyGothic-Bold"/>
                </a:rPr>
                <a:t>Bratislava, </a:t>
              </a:r>
              <a:r>
                <a:rPr lang="es-ES" sz="1400" b="1" dirty="0" err="1">
                  <a:solidFill>
                    <a:schemeClr val="accent2"/>
                  </a:solidFill>
                  <a:latin typeface="CenturyGothic-Bold"/>
                </a:rPr>
                <a:t>Slovak</a:t>
              </a:r>
              <a:r>
                <a:rPr lang="es-ES" sz="1400" b="1" dirty="0">
                  <a:solidFill>
                    <a:schemeClr val="accent2"/>
                  </a:solidFill>
                  <a:latin typeface="CenturyGothic-Bold"/>
                </a:rPr>
                <a:t> </a:t>
              </a:r>
              <a:r>
                <a:rPr lang="es-ES" sz="1400" b="1" dirty="0" err="1">
                  <a:solidFill>
                    <a:schemeClr val="accent2"/>
                  </a:solidFill>
                  <a:latin typeface="CenturyGothic-Bold"/>
                </a:rPr>
                <a:t>Republic</a:t>
              </a:r>
              <a:endParaRPr lang="es-ES" sz="1400" dirty="0">
                <a:solidFill>
                  <a:schemeClr val="accent2"/>
                </a:solidFill>
              </a:endParaRPr>
            </a:p>
          </p:txBody>
        </p:sp>
        <p:pic>
          <p:nvPicPr>
            <p:cNvPr id="1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326400" y="40482746"/>
              <a:ext cx="3816424" cy="23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24024544" y="40706399"/>
              <a:ext cx="7992888" cy="1328036"/>
            </a:xfrm>
            <a:prstGeom prst="rect">
              <a:avLst/>
            </a:prstGeom>
          </p:spPr>
          <p:txBody>
            <a:bodyPr wrap="square">
              <a:spAutoFit/>
            </a:bodyPr>
            <a:lstStyle/>
            <a:p>
              <a:pPr algn="r"/>
              <a:r>
                <a:rPr lang="en-GB" sz="2400" b="1" dirty="0">
                  <a:solidFill>
                    <a:schemeClr val="accent2"/>
                  </a:solidFill>
                  <a:latin typeface="CenturyGothic-Bold"/>
                </a:rPr>
                <a:t>CONFIDENCE Dissemination Workshop</a:t>
              </a:r>
            </a:p>
            <a:p>
              <a:pPr algn="r"/>
              <a:r>
                <a:rPr lang="en-GB" sz="2400" b="1" dirty="0">
                  <a:solidFill>
                    <a:schemeClr val="accent2"/>
                  </a:solidFill>
                  <a:latin typeface="CenturyGothic-Bold"/>
                </a:rPr>
                <a:t>“</a:t>
              </a:r>
              <a:r>
                <a:rPr lang="en-US" sz="2400" b="1" dirty="0">
                  <a:solidFill>
                    <a:schemeClr val="accent2"/>
                  </a:solidFill>
                  <a:latin typeface="CenturyGothic-Bold"/>
                </a:rPr>
                <a:t>Coping with uncertainties for improved modelling and decision making in nuclear emergencies</a:t>
              </a:r>
              <a:r>
                <a:rPr lang="en-GB" sz="2400" b="1" i="0" u="none" strike="noStrike" baseline="0" dirty="0">
                  <a:solidFill>
                    <a:schemeClr val="accent2"/>
                  </a:solidFill>
                  <a:latin typeface="CenturyGothic-Bold"/>
                </a:rPr>
                <a:t>”</a:t>
              </a:r>
              <a:endParaRPr lang="en-GB" sz="2400" dirty="0">
                <a:solidFill>
                  <a:schemeClr val="accent2"/>
                </a:solidFill>
              </a:endParaRPr>
            </a:p>
          </p:txBody>
        </p:sp>
      </p:grpSp>
      <p:sp>
        <p:nvSpPr>
          <p:cNvPr id="6" name="5 Rectángulo"/>
          <p:cNvSpPr/>
          <p:nvPr/>
        </p:nvSpPr>
        <p:spPr>
          <a:xfrm>
            <a:off x="0" y="4785360"/>
            <a:ext cx="30279975" cy="243840"/>
          </a:xfrm>
          <a:prstGeom prst="rect">
            <a:avLst/>
          </a:prstGeom>
          <a:gradFill>
            <a:gsLst>
              <a:gs pos="0">
                <a:srgbClr val="B8DBE2"/>
              </a:gs>
              <a:gs pos="50000">
                <a:srgbClr val="9ECDD6"/>
              </a:gs>
              <a:gs pos="100000">
                <a:srgbClr val="4AA0B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4AA0B1"/>
              </a:solidFill>
            </a:endParaRPr>
          </a:p>
        </p:txBody>
      </p:sp>
      <p:sp>
        <p:nvSpPr>
          <p:cNvPr id="37" name="Rectangle 490"/>
          <p:cNvSpPr/>
          <p:nvPr/>
        </p:nvSpPr>
        <p:spPr bwMode="auto">
          <a:xfrm>
            <a:off x="1258888" y="5922962"/>
            <a:ext cx="27720925" cy="3458921"/>
          </a:xfrm>
          <a:prstGeom prst="rect">
            <a:avLst/>
          </a:prstGeom>
          <a:solidFill>
            <a:schemeClr val="bg1"/>
          </a:solidFill>
          <a:ln w="76200" cap="flat" cmpd="sng" algn="ctr">
            <a:solidFill>
              <a:srgbClr val="4AA0B1"/>
            </a:solidFill>
            <a:prstDash val="solid"/>
            <a:round/>
            <a:headEnd type="none" w="med" len="med"/>
            <a:tailEnd type="none" w="med" len="med"/>
          </a:ln>
          <a:effectLst>
            <a:outerShdw blurRad="63500" dist="635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38" name="Text Box 12"/>
          <p:cNvSpPr txBox="1">
            <a:spLocks noChangeArrowheads="1"/>
          </p:cNvSpPr>
          <p:nvPr/>
        </p:nvSpPr>
        <p:spPr bwMode="auto">
          <a:xfrm>
            <a:off x="1554480" y="5979510"/>
            <a:ext cx="27249120"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Introduction</a:t>
            </a:r>
          </a:p>
        </p:txBody>
      </p:sp>
      <p:sp>
        <p:nvSpPr>
          <p:cNvPr id="39" name="Rectangle 495"/>
          <p:cNvSpPr/>
          <p:nvPr/>
        </p:nvSpPr>
        <p:spPr bwMode="auto">
          <a:xfrm>
            <a:off x="1258888" y="9712721"/>
            <a:ext cx="27720925" cy="2810569"/>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0" name="Text Box 12"/>
          <p:cNvSpPr txBox="1">
            <a:spLocks noChangeArrowheads="1"/>
          </p:cNvSpPr>
          <p:nvPr/>
        </p:nvSpPr>
        <p:spPr bwMode="auto">
          <a:xfrm>
            <a:off x="1516380" y="9723795"/>
            <a:ext cx="21433911" cy="687022"/>
          </a:xfrm>
          <a:prstGeom prst="rect">
            <a:avLst/>
          </a:prstGeom>
          <a:noFill/>
          <a:ln>
            <a:noFill/>
          </a:ln>
          <a:effec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Objectives</a:t>
            </a:r>
          </a:p>
        </p:txBody>
      </p:sp>
      <p:sp>
        <p:nvSpPr>
          <p:cNvPr id="41" name="Rectangle 498"/>
          <p:cNvSpPr/>
          <p:nvPr/>
        </p:nvSpPr>
        <p:spPr bwMode="auto">
          <a:xfrm>
            <a:off x="1308100" y="12878591"/>
            <a:ext cx="27720925" cy="8378648"/>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2" name="Text Box 12"/>
          <p:cNvSpPr txBox="1">
            <a:spLocks noChangeArrowheads="1"/>
          </p:cNvSpPr>
          <p:nvPr/>
        </p:nvSpPr>
        <p:spPr bwMode="auto">
          <a:xfrm>
            <a:off x="1528946" y="12925108"/>
            <a:ext cx="8385175"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Materials and methods</a:t>
            </a:r>
            <a:endParaRPr lang="en-US" sz="3000" dirty="0">
              <a:solidFill>
                <a:srgbClr val="4AA0B1"/>
              </a:solidFill>
              <a:latin typeface="+mj-lt"/>
              <a:cs typeface="Segoe UI" pitchFamily="34" charset="0"/>
            </a:endParaRPr>
          </a:p>
        </p:txBody>
      </p:sp>
      <p:sp>
        <p:nvSpPr>
          <p:cNvPr id="43" name="Rectangle 500"/>
          <p:cNvSpPr/>
          <p:nvPr/>
        </p:nvSpPr>
        <p:spPr bwMode="auto">
          <a:xfrm>
            <a:off x="1308100" y="21588076"/>
            <a:ext cx="27681237" cy="9379013"/>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dirty="0">
              <a:latin typeface="Segoe UI" pitchFamily="34" charset="0"/>
              <a:ea typeface="Segoe UI" pitchFamily="34" charset="0"/>
              <a:cs typeface="Segoe UI" pitchFamily="34" charset="0"/>
            </a:endParaRPr>
          </a:p>
        </p:txBody>
      </p:sp>
      <p:sp>
        <p:nvSpPr>
          <p:cNvPr id="44" name="Rectangle 502"/>
          <p:cNvSpPr/>
          <p:nvPr/>
        </p:nvSpPr>
        <p:spPr bwMode="auto">
          <a:xfrm>
            <a:off x="1258888" y="31334835"/>
            <a:ext cx="27720925" cy="4110866"/>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5" name="Text Box 12"/>
          <p:cNvSpPr txBox="1">
            <a:spLocks noChangeArrowheads="1"/>
          </p:cNvSpPr>
          <p:nvPr/>
        </p:nvSpPr>
        <p:spPr bwMode="auto">
          <a:xfrm>
            <a:off x="1488242" y="31373395"/>
            <a:ext cx="26529532"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Discussion</a:t>
            </a:r>
          </a:p>
        </p:txBody>
      </p:sp>
      <p:sp>
        <p:nvSpPr>
          <p:cNvPr id="46" name="Rectangle 504"/>
          <p:cNvSpPr/>
          <p:nvPr/>
        </p:nvSpPr>
        <p:spPr bwMode="auto">
          <a:xfrm>
            <a:off x="1258888" y="35806063"/>
            <a:ext cx="27720925"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7" name="Text Box 12"/>
          <p:cNvSpPr txBox="1">
            <a:spLocks noChangeArrowheads="1"/>
          </p:cNvSpPr>
          <p:nvPr/>
        </p:nvSpPr>
        <p:spPr bwMode="auto">
          <a:xfrm>
            <a:off x="1476375" y="35846703"/>
            <a:ext cx="26562871"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Conclusion</a:t>
            </a:r>
            <a:endParaRPr lang="en-US" sz="3000" dirty="0">
              <a:solidFill>
                <a:srgbClr val="4AA0B1"/>
              </a:solidFill>
              <a:latin typeface="+mj-lt"/>
              <a:cs typeface="Segoe UI" panose="020B0502040204020203" pitchFamily="34" charset="0"/>
            </a:endParaRPr>
          </a:p>
        </p:txBody>
      </p:sp>
      <p:sp>
        <p:nvSpPr>
          <p:cNvPr id="54" name="Text Box 12"/>
          <p:cNvSpPr txBox="1">
            <a:spLocks noChangeArrowheads="1"/>
          </p:cNvSpPr>
          <p:nvPr/>
        </p:nvSpPr>
        <p:spPr bwMode="auto">
          <a:xfrm>
            <a:off x="1538128" y="21643416"/>
            <a:ext cx="26563638"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4000" b="1" dirty="0">
                <a:solidFill>
                  <a:srgbClr val="4AA0B1"/>
                </a:solidFill>
                <a:latin typeface="+mj-lt"/>
                <a:cs typeface="Segoe UI" pitchFamily="34" charset="0"/>
              </a:rPr>
              <a:t>Results</a:t>
            </a:r>
          </a:p>
        </p:txBody>
      </p:sp>
      <p:sp>
        <p:nvSpPr>
          <p:cNvPr id="62" name="Text Box 12"/>
          <p:cNvSpPr txBox="1">
            <a:spLocks noChangeArrowheads="1"/>
          </p:cNvSpPr>
          <p:nvPr/>
        </p:nvSpPr>
        <p:spPr bwMode="auto">
          <a:xfrm>
            <a:off x="1554480" y="6728104"/>
            <a:ext cx="27249120" cy="2379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GB" sz="3000" dirty="0">
                <a:latin typeface="+mn-lt"/>
              </a:rPr>
              <a:t>In a nuclear emergency, dealing with uncertain information is a fundamental problem for decision making. The reduction of uncertainty, as well as minimisation of the time for decision making, is crucial to improving the protection of the affected population in case of a severe nuclear accident. The CONFIDENCE task within CONCERT (Task 9.1) aims to improve decision making for the protection of the people affected by a nuclear emergency through the reduction of uncertainties and elaboration of approaches to deal with uncertainty information. Subtask 2 (ST 9.1.2) is dedicated to the development of approaches and tools integrating external and internal dosimetric monitoring data to obtain a comprehensive picture of the radiological situation and link it with dose and risk assessment tools to support the decision making and medical follow-up. </a:t>
            </a:r>
            <a:endParaRPr lang="en-AU" sz="3000" dirty="0">
              <a:latin typeface="+mn-lt"/>
              <a:cs typeface="Segoe UI" pitchFamily="34" charset="0"/>
            </a:endParaRPr>
          </a:p>
        </p:txBody>
      </p:sp>
      <p:sp>
        <p:nvSpPr>
          <p:cNvPr id="63" name="Text Box 12"/>
          <p:cNvSpPr txBox="1">
            <a:spLocks noChangeArrowheads="1"/>
          </p:cNvSpPr>
          <p:nvPr/>
        </p:nvSpPr>
        <p:spPr bwMode="auto">
          <a:xfrm>
            <a:off x="1596390" y="10510022"/>
            <a:ext cx="27249120" cy="145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GB" sz="3000" dirty="0">
                <a:latin typeface="+mn-lt"/>
              </a:rPr>
              <a:t>This work is focused on the development of a prototype of the smartphone-based data processing unit (DPU) and the underlying methodology for processing of the thyroid monitoring data, thyroid dose assessment and mitigation of uncertainties of estimations. The features of the tool involve all available information about the exposed individual, history and conditions of exposure, as well as the radionuclide composition of the source term. </a:t>
            </a:r>
            <a:endParaRPr lang="en-AU" sz="3000" dirty="0">
              <a:latin typeface="+mn-lt"/>
              <a:cs typeface="Segoe UI" pitchFamily="34" charset="0"/>
            </a:endParaRPr>
          </a:p>
        </p:txBody>
      </p:sp>
      <p:sp>
        <p:nvSpPr>
          <p:cNvPr id="64" name="Text Box 12"/>
          <p:cNvSpPr txBox="1">
            <a:spLocks noChangeArrowheads="1"/>
          </p:cNvSpPr>
          <p:nvPr/>
        </p:nvSpPr>
        <p:spPr bwMode="auto">
          <a:xfrm>
            <a:off x="1598199" y="13705436"/>
            <a:ext cx="17270947" cy="6996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rPr>
              <a:t>An assessment of the thyroid absorbed dose or committed effective dose from bioassay measurements can be performed with ‘dose per content’ functions that directly relate the measured thyroid activity content to the dose, bypassing the explicit assessment of the intake. The developed methodology of the thyroid dose assessment is an extension of approaches and the dose assessment technique prepared by the Ukrainian Radiation Protection Institute (RPI) within the project CAThyMARA, where only an acute intake and a single measurement were considered. In this work, the methodology has been extended to cower continues intakes, multiple measurements and other available information. The methodology introduces a concept of the ‘intake shape function’, which represents an individual-related relative intake rate. The function could be constructed on the base of environmental monitoring data, atmospheric transport modelling and individual history of residence and movements in the contaminated area. A method for the assessment of the thyroid dose due to intakes of a mixture of </a:t>
            </a:r>
            <a:r>
              <a:rPr lang="en-US" sz="3000" dirty="0" err="1">
                <a:latin typeface="+mn-lt"/>
              </a:rPr>
              <a:t>radioiodines</a:t>
            </a:r>
            <a:r>
              <a:rPr lang="en-US" sz="3000" dirty="0">
                <a:latin typeface="+mn-lt"/>
              </a:rPr>
              <a:t> and Te-132 is also proposed. It provides correction coefficients for assessed values of I-131/Te-132 doses and takes into account the age of the person, dominating route of intake and shape of intake function. Reference ‘dose per content’ functions were calculated with RPI biokinetic modelling tools and latest ICRP biokinetic and dosimetric models. These functions are a central part of the developed methodology and a pilot version of the smartphone-based data processing unit (DPU).</a:t>
            </a:r>
            <a:endParaRPr lang="en-AU" sz="3000" dirty="0">
              <a:latin typeface="+mn-lt"/>
              <a:cs typeface="Segoe UI" pitchFamily="34" charset="0"/>
            </a:endParaRPr>
          </a:p>
        </p:txBody>
      </p:sp>
      <p:sp>
        <p:nvSpPr>
          <p:cNvPr id="65" name="Text Box 12"/>
          <p:cNvSpPr txBox="1">
            <a:spLocks noChangeArrowheads="1"/>
          </p:cNvSpPr>
          <p:nvPr/>
        </p:nvSpPr>
        <p:spPr bwMode="auto">
          <a:xfrm>
            <a:off x="1596390" y="22404807"/>
            <a:ext cx="13945963" cy="7611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a:spcAft>
                <a:spcPts val="600"/>
              </a:spcAft>
            </a:pPr>
            <a:r>
              <a:rPr lang="en-GB" sz="3000" dirty="0">
                <a:latin typeface="+mn-lt"/>
              </a:rPr>
              <a:t>The pilot version of the DPU has been designed for the direct assessment of the absorbed thyroid dose and committed effective dose based on the post-emergency thyroid monitoring data in case of a severe nuclear accident. The DPU is a software for a smart device (Android smartphone or tablet) that permits the simple operation in conditions of an emergency after significant releases of radionuclides from a light water reactor.</a:t>
            </a:r>
          </a:p>
          <a:p>
            <a:pPr algn="just">
              <a:spcAft>
                <a:spcPts val="600"/>
              </a:spcAft>
            </a:pPr>
            <a:r>
              <a:rPr lang="en-GB" sz="3000" dirty="0">
                <a:latin typeface="+mn-lt"/>
              </a:rPr>
              <a:t>The key input data required by the DPU are: results of a single measurement or time-series measurements of the I-131 and I-132 activity content in the thyroid gland; date and time of the nuclear accident/cease of the chain reaction; age/date of birth of the person or the gestational age of the foetus; time-course (shape) of the activity intake of I-131 and Te-132, associated with places visited by the exposed individual; information about the dominating route of intake (inhalation or ingestion) of </a:t>
            </a:r>
            <a:r>
              <a:rPr lang="en-GB" sz="3000" dirty="0" err="1">
                <a:latin typeface="+mn-lt"/>
              </a:rPr>
              <a:t>radioiodines</a:t>
            </a:r>
            <a:r>
              <a:rPr lang="en-GB" sz="3000" dirty="0">
                <a:latin typeface="+mn-lt"/>
              </a:rPr>
              <a:t>.</a:t>
            </a:r>
          </a:p>
          <a:p>
            <a:pPr algn="just">
              <a:spcAft>
                <a:spcPts val="600"/>
              </a:spcAft>
            </a:pPr>
            <a:r>
              <a:rPr lang="en-GB" sz="3000" dirty="0">
                <a:latin typeface="+mn-lt"/>
              </a:rPr>
              <a:t>The output data of the DPU are: 30-day committed absorbed dose to the measured thyroid gland; committed absorbed dose to the thyroid gland of the foetus if maternal thyroid was measured; committed absorbed dose to the thyroid gland at the age 70 years; committed effective dose.</a:t>
            </a:r>
            <a:endParaRPr lang="ru-RU" sz="3000" dirty="0">
              <a:latin typeface="+mn-lt"/>
            </a:endParaRPr>
          </a:p>
        </p:txBody>
      </p:sp>
      <p:sp>
        <p:nvSpPr>
          <p:cNvPr id="66" name="Text Box 12"/>
          <p:cNvSpPr txBox="1">
            <a:spLocks noChangeArrowheads="1"/>
          </p:cNvSpPr>
          <p:nvPr/>
        </p:nvSpPr>
        <p:spPr bwMode="auto">
          <a:xfrm>
            <a:off x="1596390" y="32183829"/>
            <a:ext cx="27249120" cy="2379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The ‘dose per content’ concept is the main technique used in this work for the reduction of uncertainties. The main advantage of the developed method is its simplicity and tolerance to the uncertainty/lack of information on characteristics of exposure conditions. The ‘dose per content’ function is mostly insensitive to the choice of inhaled particle sizes and chemical forms of inhaled radionuclides. The method involves all available data sources, such as Atmospheric Transport Modelling (ATM) and environmental monitoring data. Such a combination allows to focus the data harvesting on modifying factors with the highest impact and to reduce uncertainties on dose estimates associated with multiple intakes of different magnitude, unknown physical and chemical forms of the radioactive iodine, unknown levels of intake of short-lived </a:t>
            </a:r>
            <a:r>
              <a:rPr lang="en-US" sz="3000" dirty="0" err="1">
                <a:latin typeface="+mn-lt"/>
                <a:cs typeface="Segoe UI" pitchFamily="34" charset="0"/>
              </a:rPr>
              <a:t>radioiodines</a:t>
            </a:r>
            <a:r>
              <a:rPr lang="en-US" sz="3000" dirty="0">
                <a:latin typeface="+mn-lt"/>
                <a:cs typeface="Segoe UI" pitchFamily="34" charset="0"/>
              </a:rPr>
              <a:t>.</a:t>
            </a:r>
            <a:endParaRPr lang="en-AU" sz="3000" dirty="0">
              <a:latin typeface="+mn-lt"/>
              <a:cs typeface="Segoe UI" pitchFamily="34" charset="0"/>
            </a:endParaRPr>
          </a:p>
        </p:txBody>
      </p:sp>
      <p:sp>
        <p:nvSpPr>
          <p:cNvPr id="67" name="Text Box 12"/>
          <p:cNvSpPr txBox="1">
            <a:spLocks noChangeArrowheads="1"/>
          </p:cNvSpPr>
          <p:nvPr/>
        </p:nvSpPr>
        <p:spPr bwMode="auto">
          <a:xfrm>
            <a:off x="1596390" y="36574365"/>
            <a:ext cx="27249120" cy="1979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000" dirty="0">
                <a:latin typeface="+mn-lt"/>
                <a:cs typeface="Segoe UI" pitchFamily="34" charset="0"/>
              </a:rPr>
              <a:t>The developed methodology and the pilot version of the data processing unit permit fast thyroid dose assessments in nuclear emergencies. The mobile app for thyroid dose assessments allows offline collection, storage and processing of data for an unlimited number of exposed individuals and multiple measurements. </a:t>
            </a:r>
            <a:r>
              <a:rPr lang="en-AU" sz="3000">
                <a:latin typeface="+mn-lt"/>
                <a:cs typeface="Segoe UI" pitchFamily="34" charset="0"/>
              </a:rPr>
              <a:t>The link of the developed data processing unit with thyroid measurement equipment and server applications will result in a cloud-based network of autonomous thyroid dose monitors for large-scale population screening in a nuclear or radiological emergency.</a:t>
            </a:r>
            <a:endParaRPr lang="en-AU" sz="3000" dirty="0">
              <a:latin typeface="+mn-lt"/>
              <a:cs typeface="Segoe UI" pitchFamily="34" charset="0"/>
            </a:endParaRPr>
          </a:p>
        </p:txBody>
      </p:sp>
      <p:sp>
        <p:nvSpPr>
          <p:cNvPr id="69" name="68 Rectángulo"/>
          <p:cNvSpPr/>
          <p:nvPr/>
        </p:nvSpPr>
        <p:spPr>
          <a:xfrm>
            <a:off x="993808" y="1360253"/>
            <a:ext cx="3975234" cy="24833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4400" dirty="0">
              <a:solidFill>
                <a:schemeClr val="tx1"/>
              </a:solidFill>
            </a:endParaRPr>
          </a:p>
        </p:txBody>
      </p:sp>
      <p:pic>
        <p:nvPicPr>
          <p:cNvPr id="32" name="Imagen 4"/>
          <p:cNvPicPr/>
          <p:nvPr/>
        </p:nvPicPr>
        <p:blipFill>
          <a:blip r:embed="rId6">
            <a:extLst>
              <a:ext uri="{28A0092B-C50C-407E-A947-70E740481C1C}">
                <a14:useLocalDpi xmlns:a14="http://schemas.microsoft.com/office/drawing/2010/main" val="0"/>
              </a:ext>
            </a:extLst>
          </a:blip>
          <a:srcRect/>
          <a:stretch>
            <a:fillRect/>
          </a:stretch>
        </p:blipFill>
        <p:spPr bwMode="auto">
          <a:xfrm>
            <a:off x="22342647" y="458953"/>
            <a:ext cx="6311306" cy="2246669"/>
          </a:xfrm>
          <a:prstGeom prst="rect">
            <a:avLst/>
          </a:prstGeom>
          <a:noFill/>
        </p:spPr>
      </p:pic>
      <p:pic>
        <p:nvPicPr>
          <p:cNvPr id="35" name="Grafik 2"/>
          <p:cNvPicPr/>
          <p:nvPr/>
        </p:nvPicPr>
        <p:blipFill>
          <a:blip r:embed="rId7">
            <a:extLst>
              <a:ext uri="{28A0092B-C50C-407E-A947-70E740481C1C}">
                <a14:useLocalDpi xmlns:a14="http://schemas.microsoft.com/office/drawing/2010/main" val="0"/>
              </a:ext>
            </a:extLst>
          </a:blip>
          <a:stretch>
            <a:fillRect/>
          </a:stretch>
        </p:blipFill>
        <p:spPr>
          <a:xfrm>
            <a:off x="22343069" y="2819118"/>
            <a:ext cx="5591822" cy="1675956"/>
          </a:xfrm>
          <a:prstGeom prst="rect">
            <a:avLst/>
          </a:prstGeom>
        </p:spPr>
      </p:pic>
      <p:sp>
        <p:nvSpPr>
          <p:cNvPr id="2" name="BlokTextu 1"/>
          <p:cNvSpPr txBox="1"/>
          <p:nvPr/>
        </p:nvSpPr>
        <p:spPr>
          <a:xfrm>
            <a:off x="27934891" y="3025935"/>
            <a:ext cx="2240729" cy="1200329"/>
          </a:xfrm>
          <a:prstGeom prst="rect">
            <a:avLst/>
          </a:prstGeom>
          <a:noFill/>
        </p:spPr>
        <p:txBody>
          <a:bodyPr wrap="square" rtlCol="0">
            <a:spAutoFit/>
          </a:bodyPr>
          <a:lstStyle/>
          <a:p>
            <a:r>
              <a:rPr lang="en-US" b="1" smtClean="0">
                <a:solidFill>
                  <a:schemeClr val="accent2"/>
                </a:solidFill>
                <a:latin typeface="Arial Narrow" panose="020B0606020202030204" pitchFamily="34" charset="0"/>
                <a:cs typeface="Aharoni" panose="02010803020104030203" pitchFamily="2" charset="-79"/>
              </a:rPr>
              <a:t>Wp2</a:t>
            </a:r>
            <a:endParaRPr lang="sk-SK" b="1" dirty="0">
              <a:solidFill>
                <a:schemeClr val="accent2"/>
              </a:solidFill>
              <a:latin typeface="Arial Narrow" panose="020B0606020202030204" pitchFamily="34" charset="0"/>
              <a:cs typeface="Aharoni" panose="02010803020104030203" pitchFamily="2" charset="-79"/>
            </a:endParaRPr>
          </a:p>
        </p:txBody>
      </p:sp>
      <p:grpSp>
        <p:nvGrpSpPr>
          <p:cNvPr id="36" name="Полотно 8"/>
          <p:cNvGrpSpPr/>
          <p:nvPr/>
        </p:nvGrpSpPr>
        <p:grpSpPr>
          <a:xfrm>
            <a:off x="19714345" y="13779509"/>
            <a:ext cx="8296746" cy="5824015"/>
            <a:chOff x="0" y="0"/>
            <a:chExt cx="5931535" cy="4491355"/>
          </a:xfrm>
        </p:grpSpPr>
        <p:sp>
          <p:nvSpPr>
            <p:cNvPr id="48" name="Прямоугольник 47"/>
            <p:cNvSpPr/>
            <p:nvPr/>
          </p:nvSpPr>
          <p:spPr>
            <a:xfrm>
              <a:off x="0" y="0"/>
              <a:ext cx="5931535" cy="4491355"/>
            </a:xfrm>
            <a:prstGeom prst="rect">
              <a:avLst/>
            </a:prstGeom>
          </p:spPr>
        </p:sp>
        <p:sp>
          <p:nvSpPr>
            <p:cNvPr id="49" name="Надпись 9"/>
            <p:cNvSpPr txBox="1"/>
            <p:nvPr/>
          </p:nvSpPr>
          <p:spPr>
            <a:xfrm>
              <a:off x="3588824" y="2646876"/>
              <a:ext cx="1634858" cy="855056"/>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50000"/>
                </a:lnSpc>
                <a:spcAft>
                  <a:spcPts val="0"/>
                </a:spcAft>
              </a:pPr>
              <a:r>
                <a:rPr lang="en-US" sz="1600" b="1">
                  <a:effectLst/>
                  <a:latin typeface="Times New Roman" panose="02020603050405020304" pitchFamily="18" charset="0"/>
                  <a:ea typeface="Batang"/>
                  <a:cs typeface="Times New Roman" panose="02020603050405020304" pitchFamily="18" charset="0"/>
                </a:rPr>
                <a:t>Environmental Data</a:t>
              </a:r>
              <a:endParaRPr lang="ru-RU" sz="1600">
                <a:effectLst/>
                <a:latin typeface="Times New Roman" panose="02020603050405020304" pitchFamily="18" charset="0"/>
                <a:ea typeface="Batang"/>
                <a:cs typeface="Times New Roman" panose="02020603050405020304" pitchFamily="18" charset="0"/>
              </a:endParaRPr>
            </a:p>
            <a:p>
              <a:pPr algn="ctr">
                <a:lnSpc>
                  <a:spcPct val="150000"/>
                </a:lnSpc>
                <a:spcAft>
                  <a:spcPts val="0"/>
                </a:spcAft>
              </a:pPr>
              <a:r>
                <a:rPr lang="en-US" sz="1600">
                  <a:effectLst/>
                  <a:latin typeface="Times New Roman" panose="02020603050405020304" pitchFamily="18" charset="0"/>
                  <a:ea typeface="Batang"/>
                  <a:cs typeface="Times New Roman" panose="02020603050405020304" pitchFamily="18" charset="0"/>
                </a:rPr>
                <a:t>Intake Shape Function (IS)</a:t>
              </a:r>
              <a:endParaRPr lang="ru-RU" sz="1600">
                <a:effectLst/>
                <a:latin typeface="Times New Roman" panose="02020603050405020304" pitchFamily="18" charset="0"/>
                <a:ea typeface="Batang"/>
                <a:cs typeface="Times New Roman" panose="02020603050405020304" pitchFamily="18" charset="0"/>
              </a:endParaRPr>
            </a:p>
          </p:txBody>
        </p:sp>
        <p:sp>
          <p:nvSpPr>
            <p:cNvPr id="50" name="Надпись 9"/>
            <p:cNvSpPr txBox="1"/>
            <p:nvPr/>
          </p:nvSpPr>
          <p:spPr>
            <a:xfrm>
              <a:off x="16949" y="4022531"/>
              <a:ext cx="4962525" cy="366297"/>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sz="1600" b="1">
                  <a:effectLst/>
                  <a:latin typeface="Times New Roman" panose="02020603050405020304" pitchFamily="18" charset="0"/>
                  <a:ea typeface="Batang"/>
                  <a:cs typeface="Times New Roman" panose="02020603050405020304" pitchFamily="18" charset="0"/>
                </a:rPr>
                <a:t>Estimated Doses and Recommendations</a:t>
              </a:r>
              <a:endParaRPr lang="ru-RU" sz="1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nvGrpSpPr>
            <p:cNvPr id="51" name="Группа 50"/>
            <p:cNvGrpSpPr/>
            <p:nvPr/>
          </p:nvGrpSpPr>
          <p:grpSpPr>
            <a:xfrm>
              <a:off x="3651766" y="1156870"/>
              <a:ext cx="1413432" cy="898333"/>
              <a:chOff x="3495675" y="2754179"/>
              <a:chExt cx="1674235" cy="788400"/>
            </a:xfrm>
          </p:grpSpPr>
          <p:sp>
            <p:nvSpPr>
              <p:cNvPr id="81" name="Блок-схема: альтернативный процесс 80"/>
              <p:cNvSpPr/>
              <p:nvPr/>
            </p:nvSpPr>
            <p:spPr>
              <a:xfrm>
                <a:off x="3495675" y="2754179"/>
                <a:ext cx="1674235" cy="788400"/>
              </a:xfrm>
              <a:prstGeom prst="flowChartAlternateProcess">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sz="1600">
                  <a:latin typeface="Times New Roman" panose="02020603050405020304" pitchFamily="18" charset="0"/>
                  <a:cs typeface="Times New Roman" panose="02020603050405020304" pitchFamily="18" charset="0"/>
                </a:endParaRPr>
              </a:p>
            </p:txBody>
          </p:sp>
          <p:sp>
            <p:nvSpPr>
              <p:cNvPr id="82" name="Надпись 11"/>
              <p:cNvSpPr txBox="1"/>
              <p:nvPr/>
            </p:nvSpPr>
            <p:spPr>
              <a:xfrm>
                <a:off x="3540094" y="2792279"/>
                <a:ext cx="1572404" cy="694655"/>
              </a:xfrm>
              <a:prstGeom prst="rect">
                <a:avLst/>
              </a:prstGeom>
              <a:noFill/>
              <a:ln w="6350">
                <a:noFill/>
                <a:prstDash val="dash"/>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sz="1600" b="1">
                    <a:effectLst/>
                    <a:latin typeface="Times New Roman" panose="02020603050405020304" pitchFamily="18" charset="0"/>
                    <a:ea typeface="Batang"/>
                    <a:cs typeface="Times New Roman" panose="02020603050405020304" pitchFamily="18" charset="0"/>
                  </a:rPr>
                  <a:t>ATM data</a:t>
                </a:r>
                <a:endParaRPr lang="ru-RU"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en-US" sz="1600">
                    <a:effectLst/>
                    <a:latin typeface="Times New Roman" panose="02020603050405020304" pitchFamily="18" charset="0"/>
                    <a:ea typeface="Batang"/>
                    <a:cs typeface="Times New Roman" panose="02020603050405020304" pitchFamily="18" charset="0"/>
                  </a:rPr>
                  <a:t>Intake Shape Function (IS) Constructor</a:t>
                </a:r>
                <a:endParaRPr lang="ru-RU" sz="1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grpSp>
          <p:nvGrpSpPr>
            <p:cNvPr id="52" name="Группа 51"/>
            <p:cNvGrpSpPr/>
            <p:nvPr/>
          </p:nvGrpSpPr>
          <p:grpSpPr>
            <a:xfrm>
              <a:off x="16949" y="93054"/>
              <a:ext cx="3295651" cy="1973776"/>
              <a:chOff x="9525" y="93054"/>
              <a:chExt cx="3295651" cy="1973776"/>
            </a:xfrm>
          </p:grpSpPr>
          <p:sp>
            <p:nvSpPr>
              <p:cNvPr id="74" name="Прямоугольник 73"/>
              <p:cNvSpPr/>
              <p:nvPr/>
            </p:nvSpPr>
            <p:spPr>
              <a:xfrm>
                <a:off x="9525" y="93054"/>
                <a:ext cx="3295650" cy="197377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sz="1600">
                  <a:latin typeface="Times New Roman" panose="02020603050405020304" pitchFamily="18" charset="0"/>
                  <a:cs typeface="Times New Roman" panose="02020603050405020304" pitchFamily="18" charset="0"/>
                </a:endParaRPr>
              </a:p>
            </p:txBody>
          </p:sp>
          <p:sp>
            <p:nvSpPr>
              <p:cNvPr id="75" name="Надпись 11"/>
              <p:cNvSpPr txBox="1"/>
              <p:nvPr/>
            </p:nvSpPr>
            <p:spPr>
              <a:xfrm>
                <a:off x="66676" y="159728"/>
                <a:ext cx="3200400" cy="564171"/>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50000"/>
                  </a:lnSpc>
                  <a:spcAft>
                    <a:spcPts val="0"/>
                  </a:spcAft>
                </a:pPr>
                <a:r>
                  <a:rPr lang="en-US" sz="1600" b="1" dirty="0">
                    <a:effectLst/>
                    <a:latin typeface="Times New Roman" panose="02020603050405020304" pitchFamily="18" charset="0"/>
                    <a:ea typeface="Batang"/>
                    <a:cs typeface="Times New Roman" panose="02020603050405020304" pitchFamily="18" charset="0"/>
                  </a:rPr>
                  <a:t>Personal data</a:t>
                </a:r>
                <a:endParaRPr lang="ru-RU" sz="1600" dirty="0">
                  <a:effectLst/>
                  <a:latin typeface="Times New Roman" panose="02020603050405020304" pitchFamily="18" charset="0"/>
                  <a:ea typeface="Batang"/>
                  <a:cs typeface="Times New Roman" panose="02020603050405020304" pitchFamily="18" charset="0"/>
                </a:endParaRPr>
              </a:p>
            </p:txBody>
          </p:sp>
          <p:sp>
            <p:nvSpPr>
              <p:cNvPr id="76" name="Надпись 11"/>
              <p:cNvSpPr txBox="1"/>
              <p:nvPr/>
            </p:nvSpPr>
            <p:spPr>
              <a:xfrm>
                <a:off x="72761" y="835029"/>
                <a:ext cx="3152774" cy="27622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50000"/>
                  </a:lnSpc>
                  <a:spcAft>
                    <a:spcPts val="0"/>
                  </a:spcAft>
                </a:pPr>
                <a:r>
                  <a:rPr lang="en-US" sz="1600">
                    <a:effectLst/>
                    <a:latin typeface="Times New Roman" panose="02020603050405020304" pitchFamily="18" charset="0"/>
                    <a:ea typeface="Batang"/>
                    <a:cs typeface="Times New Roman" panose="02020603050405020304" pitchFamily="18" charset="0"/>
                  </a:rPr>
                  <a:t>Passport data and other essential information</a:t>
                </a:r>
                <a:endParaRPr lang="ru-RU" sz="1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7" name="Надпись 11"/>
              <p:cNvSpPr txBox="1"/>
              <p:nvPr/>
            </p:nvSpPr>
            <p:spPr>
              <a:xfrm>
                <a:off x="1694477" y="1200149"/>
                <a:ext cx="1572599" cy="805327"/>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sz="1600">
                    <a:effectLst/>
                    <a:latin typeface="Times New Roman" panose="02020603050405020304" pitchFamily="18" charset="0"/>
                    <a:ea typeface="Batang"/>
                    <a:cs typeface="Times New Roman" panose="02020603050405020304" pitchFamily="18" charset="0"/>
                  </a:rPr>
                  <a:t>Locations and Routes</a:t>
                </a:r>
                <a:endParaRPr lang="ru-RU" sz="1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8" name="Надпись 11"/>
              <p:cNvSpPr txBox="1"/>
              <p:nvPr/>
            </p:nvSpPr>
            <p:spPr>
              <a:xfrm>
                <a:off x="46991" y="1200149"/>
                <a:ext cx="1572260" cy="80532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sz="1600">
                    <a:effectLst/>
                    <a:latin typeface="Times New Roman" panose="02020603050405020304" pitchFamily="18" charset="0"/>
                    <a:ea typeface="Batang"/>
                    <a:cs typeface="Times New Roman" panose="02020603050405020304" pitchFamily="18" charset="0"/>
                  </a:rPr>
                  <a:t>Measurement Data</a:t>
                </a:r>
                <a:endParaRPr lang="ru-RU" sz="1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9" name="Прямоугольник 78"/>
              <p:cNvSpPr/>
              <p:nvPr/>
            </p:nvSpPr>
            <p:spPr>
              <a:xfrm>
                <a:off x="9526" y="723899"/>
                <a:ext cx="3295650" cy="4762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sz="1600">
                  <a:latin typeface="Times New Roman" panose="02020603050405020304" pitchFamily="18" charset="0"/>
                  <a:cs typeface="Times New Roman" panose="02020603050405020304" pitchFamily="18" charset="0"/>
                </a:endParaRPr>
              </a:p>
            </p:txBody>
          </p:sp>
          <p:cxnSp>
            <p:nvCxnSpPr>
              <p:cNvPr id="80" name="Прямая соединительная линия 79"/>
              <p:cNvCxnSpPr>
                <a:stCxn id="79" idx="2"/>
                <a:endCxn id="74" idx="2"/>
              </p:cNvCxnSpPr>
              <p:nvPr/>
            </p:nvCxnSpPr>
            <p:spPr>
              <a:xfrm flipH="1">
                <a:off x="1657350" y="1200148"/>
                <a:ext cx="1" cy="8666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3" name="Группа 52"/>
            <p:cNvGrpSpPr/>
            <p:nvPr/>
          </p:nvGrpSpPr>
          <p:grpSpPr>
            <a:xfrm>
              <a:off x="550348" y="2658502"/>
              <a:ext cx="2314575" cy="789453"/>
              <a:chOff x="180976" y="3560396"/>
              <a:chExt cx="1904999" cy="789453"/>
            </a:xfrm>
          </p:grpSpPr>
          <p:sp>
            <p:nvSpPr>
              <p:cNvPr id="72" name="Блок-схема: альтернативный процесс 71"/>
              <p:cNvSpPr/>
              <p:nvPr/>
            </p:nvSpPr>
            <p:spPr>
              <a:xfrm>
                <a:off x="180976" y="3560396"/>
                <a:ext cx="1904999" cy="789453"/>
              </a:xfrm>
              <a:prstGeom prst="flowChartAlternateProces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sz="1600">
                  <a:latin typeface="Times New Roman" panose="02020603050405020304" pitchFamily="18" charset="0"/>
                  <a:cs typeface="Times New Roman" panose="02020603050405020304" pitchFamily="18" charset="0"/>
                </a:endParaRPr>
              </a:p>
            </p:txBody>
          </p:sp>
          <p:sp>
            <p:nvSpPr>
              <p:cNvPr id="73" name="Надпись 11"/>
              <p:cNvSpPr txBox="1"/>
              <p:nvPr/>
            </p:nvSpPr>
            <p:spPr>
              <a:xfrm>
                <a:off x="247652" y="3656073"/>
                <a:ext cx="1657348" cy="627100"/>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sz="1600" b="1">
                    <a:effectLst/>
                    <a:latin typeface="Times New Roman" panose="02020603050405020304" pitchFamily="18" charset="0"/>
                    <a:ea typeface="Times New Roman" panose="02020603050405020304" pitchFamily="18" charset="0"/>
                    <a:cs typeface="Times New Roman" panose="02020603050405020304" pitchFamily="18" charset="0"/>
                  </a:rPr>
                  <a:t>Data Analysis</a:t>
                </a:r>
                <a:endParaRPr lang="ru-RU" sz="1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55" name="Стрелка вниз 54"/>
            <p:cNvSpPr/>
            <p:nvPr/>
          </p:nvSpPr>
          <p:spPr>
            <a:xfrm>
              <a:off x="4255575" y="2055204"/>
              <a:ext cx="238125" cy="5916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sz="1600">
                <a:latin typeface="Times New Roman" panose="02020603050405020304" pitchFamily="18" charset="0"/>
                <a:cs typeface="Times New Roman" panose="02020603050405020304" pitchFamily="18" charset="0"/>
              </a:endParaRPr>
            </a:p>
          </p:txBody>
        </p:sp>
        <p:sp>
          <p:nvSpPr>
            <p:cNvPr id="56" name="Стрелка вниз 55"/>
            <p:cNvSpPr/>
            <p:nvPr/>
          </p:nvSpPr>
          <p:spPr>
            <a:xfrm>
              <a:off x="893251" y="2067344"/>
              <a:ext cx="237490" cy="5936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sz="1600">
                <a:latin typeface="Times New Roman" panose="02020603050405020304" pitchFamily="18" charset="0"/>
                <a:cs typeface="Times New Roman" panose="02020603050405020304" pitchFamily="18" charset="0"/>
              </a:endParaRPr>
            </a:p>
          </p:txBody>
        </p:sp>
        <p:sp>
          <p:nvSpPr>
            <p:cNvPr id="57" name="Стрелка влево 56"/>
            <p:cNvSpPr/>
            <p:nvPr/>
          </p:nvSpPr>
          <p:spPr>
            <a:xfrm>
              <a:off x="2864923" y="2955731"/>
              <a:ext cx="723901" cy="237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sz="1600">
                <a:latin typeface="Times New Roman" panose="02020603050405020304" pitchFamily="18" charset="0"/>
                <a:cs typeface="Times New Roman" panose="02020603050405020304" pitchFamily="18" charset="0"/>
              </a:endParaRPr>
            </a:p>
          </p:txBody>
        </p:sp>
        <p:sp>
          <p:nvSpPr>
            <p:cNvPr id="58" name="Стрелка вниз 57"/>
            <p:cNvSpPr/>
            <p:nvPr/>
          </p:nvSpPr>
          <p:spPr>
            <a:xfrm>
              <a:off x="1549841" y="3448834"/>
              <a:ext cx="238125" cy="57369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sz="1600">
                <a:latin typeface="Times New Roman" panose="02020603050405020304" pitchFamily="18" charset="0"/>
                <a:cs typeface="Times New Roman" panose="02020603050405020304" pitchFamily="18" charset="0"/>
              </a:endParaRPr>
            </a:p>
          </p:txBody>
        </p:sp>
        <p:sp>
          <p:nvSpPr>
            <p:cNvPr id="59" name="Надпись 46"/>
            <p:cNvSpPr txBox="1"/>
            <p:nvPr/>
          </p:nvSpPr>
          <p:spPr>
            <a:xfrm>
              <a:off x="5512874" y="93054"/>
              <a:ext cx="400050" cy="4295774"/>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vert" wrap="square" lIns="91440" tIns="45720" rIns="91440" bIns="45720" numCol="1" spcCol="0" rtlCol="0" fromWordArt="0" anchor="ctr" anchorCtr="0" forceAA="0" compatLnSpc="1">
              <a:prstTxWarp prst="textNoShape">
                <a:avLst/>
              </a:prstTxWarp>
              <a:noAutofit/>
            </a:bodyPr>
            <a:lstStyle/>
            <a:p>
              <a:pPr algn="ctr">
                <a:lnSpc>
                  <a:spcPct val="150000"/>
                </a:lnSpc>
                <a:spcAft>
                  <a:spcPts val="0"/>
                </a:spcAft>
              </a:pPr>
              <a:r>
                <a:rPr lang="en-US" sz="1600">
                  <a:effectLst/>
                  <a:latin typeface="Times New Roman" panose="02020603050405020304" pitchFamily="18" charset="0"/>
                  <a:ea typeface="Batang"/>
                  <a:cs typeface="Times New Roman" panose="02020603050405020304" pitchFamily="18" charset="0"/>
                </a:rPr>
                <a:t>SERVER</a:t>
              </a:r>
              <a:endParaRPr lang="ru-RU" sz="1600">
                <a:effectLst/>
                <a:latin typeface="Times New Roman" panose="02020603050405020304" pitchFamily="18" charset="0"/>
                <a:ea typeface="Batang"/>
                <a:cs typeface="Times New Roman" panose="02020603050405020304" pitchFamily="18" charset="0"/>
              </a:endParaRPr>
            </a:p>
          </p:txBody>
        </p:sp>
        <p:sp>
          <p:nvSpPr>
            <p:cNvPr id="60" name="Двойная стрелка влево/вправо 59"/>
            <p:cNvSpPr/>
            <p:nvPr/>
          </p:nvSpPr>
          <p:spPr>
            <a:xfrm>
              <a:off x="5065198" y="1483489"/>
              <a:ext cx="447675" cy="2160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sz="1600">
                <a:latin typeface="Times New Roman" panose="02020603050405020304" pitchFamily="18" charset="0"/>
                <a:cs typeface="Times New Roman" panose="02020603050405020304" pitchFamily="18" charset="0"/>
              </a:endParaRPr>
            </a:p>
          </p:txBody>
        </p:sp>
        <p:sp>
          <p:nvSpPr>
            <p:cNvPr id="61" name="Двойная стрелка влево/вправо 60"/>
            <p:cNvSpPr/>
            <p:nvPr/>
          </p:nvSpPr>
          <p:spPr>
            <a:xfrm>
              <a:off x="3312598" y="623278"/>
              <a:ext cx="2200275" cy="2159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sz="1600">
                <a:latin typeface="Times New Roman" panose="02020603050405020304" pitchFamily="18" charset="0"/>
                <a:cs typeface="Times New Roman" panose="02020603050405020304" pitchFamily="18" charset="0"/>
              </a:endParaRPr>
            </a:p>
          </p:txBody>
        </p:sp>
        <p:sp>
          <p:nvSpPr>
            <p:cNvPr id="68" name="Двойная стрелка влево/вправо 67"/>
            <p:cNvSpPr/>
            <p:nvPr/>
          </p:nvSpPr>
          <p:spPr>
            <a:xfrm>
              <a:off x="4979473" y="4094581"/>
              <a:ext cx="533400" cy="2159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sz="1600">
                <a:latin typeface="Times New Roman" panose="02020603050405020304" pitchFamily="18" charset="0"/>
                <a:cs typeface="Times New Roman" panose="02020603050405020304" pitchFamily="18" charset="0"/>
              </a:endParaRPr>
            </a:p>
          </p:txBody>
        </p:sp>
        <p:sp>
          <p:nvSpPr>
            <p:cNvPr id="70" name="Стрелка вниз 69"/>
            <p:cNvSpPr/>
            <p:nvPr/>
          </p:nvSpPr>
          <p:spPr>
            <a:xfrm>
              <a:off x="2310688" y="2067344"/>
              <a:ext cx="237490" cy="5930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sz="1600">
                <a:latin typeface="Times New Roman" panose="02020603050405020304" pitchFamily="18" charset="0"/>
                <a:cs typeface="Times New Roman" panose="02020603050405020304" pitchFamily="18" charset="0"/>
              </a:endParaRPr>
            </a:p>
          </p:txBody>
        </p:sp>
        <p:sp>
          <p:nvSpPr>
            <p:cNvPr id="71" name="Стрелка вправо 70"/>
            <p:cNvSpPr/>
            <p:nvPr/>
          </p:nvSpPr>
          <p:spPr>
            <a:xfrm>
              <a:off x="3312598" y="1454248"/>
              <a:ext cx="339166" cy="2190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sz="1600">
                <a:latin typeface="Times New Roman" panose="02020603050405020304" pitchFamily="18" charset="0"/>
                <a:cs typeface="Times New Roman" panose="02020603050405020304" pitchFamily="18" charset="0"/>
              </a:endParaRPr>
            </a:p>
          </p:txBody>
        </p:sp>
      </p:grpSp>
      <p:pic>
        <p:nvPicPr>
          <p:cNvPr id="83" name="Рисунок 8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054741" y="21776503"/>
            <a:ext cx="2328750" cy="4140000"/>
          </a:xfrm>
          <a:prstGeom prst="rect">
            <a:avLst/>
          </a:prstGeom>
          <a:ln>
            <a:solidFill>
              <a:schemeClr val="tx1"/>
            </a:solidFill>
          </a:ln>
        </p:spPr>
      </p:pic>
      <p:pic>
        <p:nvPicPr>
          <p:cNvPr id="84" name="Рисунок 8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1529017" y="21765803"/>
            <a:ext cx="2328750" cy="4140000"/>
          </a:xfrm>
          <a:prstGeom prst="rect">
            <a:avLst/>
          </a:prstGeom>
          <a:ln>
            <a:solidFill>
              <a:schemeClr val="tx1"/>
            </a:solidFill>
          </a:ln>
        </p:spPr>
      </p:pic>
      <p:pic>
        <p:nvPicPr>
          <p:cNvPr id="85" name="Рисунок 8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3975064" y="21770056"/>
            <a:ext cx="2328750" cy="4140000"/>
          </a:xfrm>
          <a:prstGeom prst="rect">
            <a:avLst/>
          </a:prstGeom>
          <a:ln>
            <a:solidFill>
              <a:schemeClr val="tx1"/>
            </a:solidFill>
          </a:ln>
        </p:spPr>
      </p:pic>
      <p:pic>
        <p:nvPicPr>
          <p:cNvPr id="86" name="Рисунок 8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1529017" y="26370565"/>
            <a:ext cx="2328750" cy="4140000"/>
          </a:xfrm>
          <a:prstGeom prst="rect">
            <a:avLst/>
          </a:prstGeom>
          <a:ln>
            <a:solidFill>
              <a:schemeClr val="tx1"/>
            </a:solidFill>
          </a:ln>
        </p:spPr>
      </p:pic>
      <p:pic>
        <p:nvPicPr>
          <p:cNvPr id="87" name="Рисунок 8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9054741" y="26370565"/>
            <a:ext cx="2328750" cy="4140000"/>
          </a:xfrm>
          <a:prstGeom prst="rect">
            <a:avLst/>
          </a:prstGeom>
          <a:ln>
            <a:solidFill>
              <a:schemeClr val="tx1"/>
            </a:solidFill>
          </a:ln>
        </p:spPr>
      </p:pic>
      <p:sp>
        <p:nvSpPr>
          <p:cNvPr id="88" name="Text Box 12"/>
          <p:cNvSpPr txBox="1">
            <a:spLocks noChangeArrowheads="1"/>
          </p:cNvSpPr>
          <p:nvPr/>
        </p:nvSpPr>
        <p:spPr bwMode="auto">
          <a:xfrm>
            <a:off x="19054741" y="25856481"/>
            <a:ext cx="9691441" cy="440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ctr"/>
            <a:r>
              <a:rPr lang="en-US" sz="2400" dirty="0">
                <a:latin typeface="+mn-lt"/>
              </a:rPr>
              <a:t>Presentation and editing of measurement results</a:t>
            </a:r>
            <a:endParaRPr lang="ru-RU" sz="2400" dirty="0">
              <a:latin typeface="+mn-lt"/>
            </a:endParaRPr>
          </a:p>
        </p:txBody>
      </p:sp>
      <p:sp>
        <p:nvSpPr>
          <p:cNvPr id="89" name="Text Box 12"/>
          <p:cNvSpPr txBox="1">
            <a:spLocks noChangeArrowheads="1"/>
          </p:cNvSpPr>
          <p:nvPr/>
        </p:nvSpPr>
        <p:spPr bwMode="auto">
          <a:xfrm>
            <a:off x="19054742" y="30430972"/>
            <a:ext cx="4803026" cy="440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ctr"/>
            <a:r>
              <a:rPr lang="en-US" sz="2400" dirty="0">
                <a:latin typeface="+mn-lt"/>
              </a:rPr>
              <a:t>Dose assessment</a:t>
            </a:r>
            <a:endParaRPr lang="ru-RU" sz="2400" dirty="0">
              <a:latin typeface="+mn-lt"/>
            </a:endParaRPr>
          </a:p>
        </p:txBody>
      </p:sp>
      <p:pic>
        <p:nvPicPr>
          <p:cNvPr id="90" name="Рисунок 8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6417432" y="21765622"/>
            <a:ext cx="2328750" cy="4140000"/>
          </a:xfrm>
          <a:prstGeom prst="rect">
            <a:avLst/>
          </a:prstGeom>
          <a:ln>
            <a:solidFill>
              <a:schemeClr val="tx1"/>
            </a:solidFill>
          </a:ln>
        </p:spPr>
      </p:pic>
      <p:pic>
        <p:nvPicPr>
          <p:cNvPr id="91" name="Рисунок 90"/>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3975064" y="26364955"/>
            <a:ext cx="2328750" cy="4140000"/>
          </a:xfrm>
          <a:prstGeom prst="rect">
            <a:avLst/>
          </a:prstGeom>
          <a:ln>
            <a:solidFill>
              <a:schemeClr val="tx1"/>
            </a:solidFill>
          </a:ln>
        </p:spPr>
      </p:pic>
      <p:pic>
        <p:nvPicPr>
          <p:cNvPr id="92" name="Рисунок 9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6417432" y="26356542"/>
            <a:ext cx="2328750" cy="4140000"/>
          </a:xfrm>
          <a:prstGeom prst="rect">
            <a:avLst/>
          </a:prstGeom>
          <a:ln>
            <a:solidFill>
              <a:schemeClr val="tx1"/>
            </a:solidFill>
          </a:ln>
        </p:spPr>
      </p:pic>
      <p:sp>
        <p:nvSpPr>
          <p:cNvPr id="94" name="Text Box 12"/>
          <p:cNvSpPr txBox="1">
            <a:spLocks noChangeArrowheads="1"/>
          </p:cNvSpPr>
          <p:nvPr/>
        </p:nvSpPr>
        <p:spPr bwMode="auto">
          <a:xfrm>
            <a:off x="23975064" y="30430972"/>
            <a:ext cx="4771118" cy="440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ctr"/>
            <a:r>
              <a:rPr lang="en-US" sz="2400" dirty="0">
                <a:latin typeface="+mn-lt"/>
              </a:rPr>
              <a:t>Settings and reference information</a:t>
            </a:r>
            <a:endParaRPr lang="ru-RU" sz="2400" dirty="0">
              <a:latin typeface="+mn-lt"/>
            </a:endParaRPr>
          </a:p>
        </p:txBody>
      </p:sp>
      <p:pic>
        <p:nvPicPr>
          <p:cNvPr id="95" name="Рисунок 9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6222253" y="21776503"/>
            <a:ext cx="2328750" cy="4140000"/>
          </a:xfrm>
          <a:prstGeom prst="rect">
            <a:avLst/>
          </a:prstGeom>
          <a:ln>
            <a:solidFill>
              <a:schemeClr val="tx1"/>
            </a:solidFill>
          </a:ln>
        </p:spPr>
      </p:pic>
      <p:pic>
        <p:nvPicPr>
          <p:cNvPr id="96" name="Рисунок 95"/>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6222253" y="26372499"/>
            <a:ext cx="2328750" cy="4140000"/>
          </a:xfrm>
          <a:prstGeom prst="rect">
            <a:avLst/>
          </a:prstGeom>
          <a:ln>
            <a:solidFill>
              <a:schemeClr val="tx1"/>
            </a:solidFill>
          </a:ln>
        </p:spPr>
      </p:pic>
      <p:sp>
        <p:nvSpPr>
          <p:cNvPr id="97" name="Text Box 12"/>
          <p:cNvSpPr txBox="1">
            <a:spLocks noChangeArrowheads="1"/>
          </p:cNvSpPr>
          <p:nvPr/>
        </p:nvSpPr>
        <p:spPr bwMode="auto">
          <a:xfrm>
            <a:off x="15900728" y="30430697"/>
            <a:ext cx="2971800" cy="441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ctr"/>
            <a:r>
              <a:rPr lang="en-US" sz="2400" dirty="0">
                <a:latin typeface="+mn-lt"/>
              </a:rPr>
              <a:t>Personal information</a:t>
            </a:r>
            <a:endParaRPr lang="ru-RU" sz="2400" dirty="0">
              <a:latin typeface="+mn-lt"/>
            </a:endParaRPr>
          </a:p>
        </p:txBody>
      </p:sp>
      <p:sp>
        <p:nvSpPr>
          <p:cNvPr id="98" name="Text Box 12"/>
          <p:cNvSpPr txBox="1">
            <a:spLocks noChangeArrowheads="1"/>
          </p:cNvSpPr>
          <p:nvPr/>
        </p:nvSpPr>
        <p:spPr bwMode="auto">
          <a:xfrm>
            <a:off x="15863878" y="25854719"/>
            <a:ext cx="2971800" cy="43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ctr"/>
            <a:r>
              <a:rPr lang="en-US" sz="2400" dirty="0">
                <a:latin typeface="+mn-lt"/>
              </a:rPr>
              <a:t>Investigated persons</a:t>
            </a:r>
            <a:endParaRPr lang="ru-RU" sz="2400" dirty="0">
              <a:latin typeface="+mn-lt"/>
            </a:endParaRPr>
          </a:p>
        </p:txBody>
      </p:sp>
      <p:sp>
        <p:nvSpPr>
          <p:cNvPr id="100" name="Заголовок 1"/>
          <p:cNvSpPr txBox="1">
            <a:spLocks/>
          </p:cNvSpPr>
          <p:nvPr/>
        </p:nvSpPr>
        <p:spPr>
          <a:xfrm>
            <a:off x="18759987" y="19794354"/>
            <a:ext cx="101955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en-US" sz="2400" dirty="0">
                <a:latin typeface="+mn-lt"/>
                <a:cs typeface="Times New Roman" panose="02020603050405020304" pitchFamily="18" charset="0"/>
              </a:rPr>
              <a:t>Conceptual scheme of the smartphone-based data processing unit for assessment of the doses from intake of </a:t>
            </a:r>
            <a:r>
              <a:rPr lang="en-US" sz="2400" dirty="0" err="1">
                <a:latin typeface="+mn-lt"/>
                <a:cs typeface="Times New Roman" panose="02020603050405020304" pitchFamily="18" charset="0"/>
              </a:rPr>
              <a:t>radioiodines</a:t>
            </a:r>
            <a:r>
              <a:rPr lang="en-US" sz="2400" dirty="0">
                <a:latin typeface="+mn-lt"/>
                <a:cs typeface="Times New Roman" panose="02020603050405020304" pitchFamily="18" charset="0"/>
              </a:rPr>
              <a:t> and Te-132 on the base of thyroid monitoring data</a:t>
            </a:r>
          </a:p>
        </p:txBody>
      </p:sp>
      <p:pic>
        <p:nvPicPr>
          <p:cNvPr id="101" name="Рисунок 100" descr="Logo (en)"/>
          <p:cNvPicPr/>
          <p:nvPr/>
        </p:nvPicPr>
        <p:blipFill>
          <a:blip r:embed="rId18">
            <a:extLst>
              <a:ext uri="{28A0092B-C50C-407E-A947-70E740481C1C}">
                <a14:useLocalDpi xmlns:a14="http://schemas.microsoft.com/office/drawing/2010/main" val="0"/>
              </a:ext>
            </a:extLst>
          </a:blip>
          <a:srcRect/>
          <a:stretch>
            <a:fillRect/>
          </a:stretch>
        </p:blipFill>
        <p:spPr bwMode="auto">
          <a:xfrm>
            <a:off x="993808" y="1400076"/>
            <a:ext cx="3975234" cy="2443495"/>
          </a:xfrm>
          <a:prstGeom prst="rect">
            <a:avLst/>
          </a:prstGeom>
          <a:noFill/>
          <a:ln>
            <a:noFill/>
          </a:ln>
        </p:spPr>
      </p:pic>
    </p:spTree>
    <p:extLst>
      <p:ext uri="{BB962C8B-B14F-4D97-AF65-F5344CB8AC3E}">
        <p14:creationId xmlns:p14="http://schemas.microsoft.com/office/powerpoint/2010/main" val="4157707726"/>
      </p:ext>
    </p:extLst>
  </p:cSld>
  <p:clrMapOvr>
    <a:masterClrMapping/>
  </p:clrMapOvr>
</p:sld>
</file>

<file path=ppt/theme/theme1.xml><?xml version="1.0" encoding="utf-8"?>
<a:theme xmlns:a="http://schemas.openxmlformats.org/drawingml/2006/main" name="CONCER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CONCERT" id="{9E37ED38-8528-4622-97B5-E50A59913621}" vid="{C3144AF8-E3B1-46BB-B32C-B5F65E8202C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52E699366340D41B67FD2BA5630CCCF" ma:contentTypeVersion="2" ma:contentTypeDescription="Create a new document." ma:contentTypeScope="" ma:versionID="ed1a82d24d7aba30fd19252522c0df2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58AB0E6-98C7-4B58-8655-14DD63DE92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72D18AD-630F-4686-B02D-DE0845F6EADE}">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A1A6463A-878E-44C1-A208-01170601C76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2146</TotalTime>
  <Pages>22</Pages>
  <Words>1057</Words>
  <Application>Microsoft Office PowerPoint</Application>
  <PresentationFormat>Vlastná</PresentationFormat>
  <Paragraphs>44</Paragraphs>
  <Slides>1</Slides>
  <Notes>0</Notes>
  <HiddenSlides>0</HiddenSlides>
  <MMClips>0</MMClips>
  <ScaleCrop>false</ScaleCrop>
  <HeadingPairs>
    <vt:vector size="6" baseType="variant">
      <vt:variant>
        <vt:lpstr>Použité písma</vt:lpstr>
      </vt:variant>
      <vt:variant>
        <vt:i4>10</vt:i4>
      </vt:variant>
      <vt:variant>
        <vt:lpstr>Motív</vt:lpstr>
      </vt:variant>
      <vt:variant>
        <vt:i4>1</vt:i4>
      </vt:variant>
      <vt:variant>
        <vt:lpstr>Nadpisy snímok</vt:lpstr>
      </vt:variant>
      <vt:variant>
        <vt:i4>1</vt:i4>
      </vt:variant>
    </vt:vector>
  </HeadingPairs>
  <TitlesOfParts>
    <vt:vector size="12" baseType="lpstr">
      <vt:lpstr>Arial</vt:lpstr>
      <vt:lpstr>Interstate-Regular</vt:lpstr>
      <vt:lpstr>CenturyGothic-Bold</vt:lpstr>
      <vt:lpstr>Wingdings</vt:lpstr>
      <vt:lpstr>Aharoni</vt:lpstr>
      <vt:lpstr>Times New Roman</vt:lpstr>
      <vt:lpstr>Batang</vt:lpstr>
      <vt:lpstr>Arial Narrow</vt:lpstr>
      <vt:lpstr>Calibri</vt:lpstr>
      <vt:lpstr>Segoe UI</vt:lpstr>
      <vt:lpstr>CONCERT</vt:lpstr>
      <vt:lpstr>Prezentácia programu PowerPoint</vt:lpstr>
    </vt:vector>
  </TitlesOfParts>
  <Company>SCK-CEN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 Oudheusden Michiel</dc:creator>
  <cp:lastModifiedBy>Ďúranová Tatiana, 200</cp:lastModifiedBy>
  <cp:revision>260</cp:revision>
  <cp:lastPrinted>2019-10-29T13:55:29Z</cp:lastPrinted>
  <dcterms:created xsi:type="dcterms:W3CDTF">2017-11-13T09:28:55Z</dcterms:created>
  <dcterms:modified xsi:type="dcterms:W3CDTF">2019-11-29T07:13:48Z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ContentTypeId">
    <vt:lpwstr>0x010100452E699366340D41B67FD2BA5630CCCF</vt:lpwstr>
  </property>
</Properties>
</file>